
<file path=[Content_Types].xml><?xml version="1.0" encoding="utf-8"?>
<Types xmlns="http://schemas.openxmlformats.org/package/2006/content-types">
  <Default Extension="jpg" ContentType="image/jp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57" r:id="rId3"/>
    <p:sldId id="263" r:id="rId4"/>
    <p:sldId id="258" r:id="rId5"/>
    <p:sldId id="259" r:id="rId6"/>
    <p:sldId id="260" r:id="rId7"/>
    <p:sldId id="261" r:id="rId8"/>
    <p:sldId id="262" r:id="rId9"/>
    <p:sldId id="264" r:id="rId10"/>
    <p:sldId id="265" r:id="rId11"/>
    <p:sldId id="266" r:id="rId12"/>
    <p:sldId id="267" r:id="rId13"/>
    <p:sldId id="268" r:id="rId14"/>
    <p:sldId id="269" r:id="rId15"/>
    <p:sldId id="270" r:id="rId16"/>
    <p:sldId id="271" r:id="rId17"/>
    <p:sldId id="278" r:id="rId18"/>
    <p:sldId id="279" r:id="rId19"/>
    <p:sldId id="280" r:id="rId20"/>
    <p:sldId id="281" r:id="rId21"/>
    <p:sldId id="282" r:id="rId22"/>
    <p:sldId id="283" r:id="rId23"/>
    <p:sldId id="284" r:id="rId24"/>
    <p:sldId id="272" r:id="rId25"/>
    <p:sldId id="273" r:id="rId26"/>
    <p:sldId id="274" r:id="rId27"/>
    <p:sldId id="275" r:id="rId28"/>
    <p:sldId id="276" r:id="rId29"/>
    <p:sldId id="277" r:id="rId30"/>
    <p:sldId id="285" r:id="rId31"/>
    <p:sldId id="286" r:id="rId32"/>
    <p:sldId id="287" r:id="rId33"/>
    <p:sldId id="288" r:id="rId34"/>
  </p:sldIdLst>
  <p:sldSz cx="7772400" cy="10058400"/>
  <p:notesSz cx="7772400" cy="10058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5E603A4-73DB-4F4F-9599-DC0309638A92}" v="1" dt="2024-03-13T04:07:34.447"/>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53" d="100"/>
          <a:sy n="53" d="100"/>
        </p:scale>
        <p:origin x="2539" y="77"/>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6/11/relationships/changesInfo" Target="changesInfos/changesInfo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40"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ansh Garg" userId="8276cabf47cbb12b" providerId="LiveId" clId="{F5E603A4-73DB-4F4F-9599-DC0309638A92}"/>
    <pc:docChg chg="custSel modSld">
      <pc:chgData name="Vansh Garg" userId="8276cabf47cbb12b" providerId="LiveId" clId="{F5E603A4-73DB-4F4F-9599-DC0309638A92}" dt="2024-03-14T05:10:45.179" v="19" actId="1076"/>
      <pc:docMkLst>
        <pc:docMk/>
      </pc:docMkLst>
      <pc:sldChg chg="delSp modSp mod">
        <pc:chgData name="Vansh Garg" userId="8276cabf47cbb12b" providerId="LiveId" clId="{F5E603A4-73DB-4F4F-9599-DC0309638A92}" dt="2024-03-13T04:07:24.217" v="1" actId="1076"/>
        <pc:sldMkLst>
          <pc:docMk/>
          <pc:sldMk cId="0" sldId="256"/>
        </pc:sldMkLst>
        <pc:spChg chg="del">
          <ac:chgData name="Vansh Garg" userId="8276cabf47cbb12b" providerId="LiveId" clId="{F5E603A4-73DB-4F4F-9599-DC0309638A92}" dt="2024-03-13T04:07:19.497" v="0" actId="21"/>
          <ac:spMkLst>
            <pc:docMk/>
            <pc:sldMk cId="0" sldId="256"/>
            <ac:spMk id="30" creationId="{2F620ABA-1F0B-80CD-6518-DB9C718299AE}"/>
          </ac:spMkLst>
        </pc:spChg>
        <pc:picChg chg="mod">
          <ac:chgData name="Vansh Garg" userId="8276cabf47cbb12b" providerId="LiveId" clId="{F5E603A4-73DB-4F4F-9599-DC0309638A92}" dt="2024-03-13T04:07:24.217" v="1" actId="1076"/>
          <ac:picMkLst>
            <pc:docMk/>
            <pc:sldMk cId="0" sldId="256"/>
            <ac:picMk id="43" creationId="{00000000-0000-0000-0000-000000000000}"/>
          </ac:picMkLst>
        </pc:picChg>
      </pc:sldChg>
      <pc:sldChg chg="addSp delSp modSp mod">
        <pc:chgData name="Vansh Garg" userId="8276cabf47cbb12b" providerId="LiveId" clId="{F5E603A4-73DB-4F4F-9599-DC0309638A92}" dt="2024-03-14T05:10:45.179" v="19" actId="1076"/>
        <pc:sldMkLst>
          <pc:docMk/>
          <pc:sldMk cId="1262618035" sldId="265"/>
        </pc:sldMkLst>
        <pc:picChg chg="add mod">
          <ac:chgData name="Vansh Garg" userId="8276cabf47cbb12b" providerId="LiveId" clId="{F5E603A4-73DB-4F4F-9599-DC0309638A92}" dt="2024-03-14T05:10:45.179" v="19" actId="1076"/>
          <ac:picMkLst>
            <pc:docMk/>
            <pc:sldMk cId="1262618035" sldId="265"/>
            <ac:picMk id="5" creationId="{2D21CE17-CB32-56AB-AADF-24D537666B9F}"/>
          </ac:picMkLst>
        </pc:picChg>
        <pc:picChg chg="del">
          <ac:chgData name="Vansh Garg" userId="8276cabf47cbb12b" providerId="LiveId" clId="{F5E603A4-73DB-4F4F-9599-DC0309638A92}" dt="2024-03-14T05:10:26.576" v="14" actId="478"/>
          <ac:picMkLst>
            <pc:docMk/>
            <pc:sldMk cId="1262618035" sldId="265"/>
            <ac:picMk id="7" creationId="{31F7390E-4626-9E55-776F-3291AB90B310}"/>
          </ac:picMkLst>
        </pc:picChg>
      </pc:sldChg>
      <pc:sldChg chg="addSp delSp modSp mod">
        <pc:chgData name="Vansh Garg" userId="8276cabf47cbb12b" providerId="LiveId" clId="{F5E603A4-73DB-4F4F-9599-DC0309638A92}" dt="2024-03-13T04:08:17.991" v="13" actId="20577"/>
        <pc:sldMkLst>
          <pc:docMk/>
          <pc:sldMk cId="2277015231" sldId="272"/>
        </pc:sldMkLst>
        <pc:spChg chg="mod">
          <ac:chgData name="Vansh Garg" userId="8276cabf47cbb12b" providerId="LiveId" clId="{F5E603A4-73DB-4F4F-9599-DC0309638A92}" dt="2024-03-13T04:08:17.991" v="13" actId="20577"/>
          <ac:spMkLst>
            <pc:docMk/>
            <pc:sldMk cId="2277015231" sldId="272"/>
            <ac:spMk id="3" creationId="{39454CF7-0EF1-8922-7700-E7F4F43588CF}"/>
          </ac:spMkLst>
        </pc:spChg>
        <pc:spChg chg="add del mod">
          <ac:chgData name="Vansh Garg" userId="8276cabf47cbb12b" providerId="LiveId" clId="{F5E603A4-73DB-4F4F-9599-DC0309638A92}" dt="2024-03-13T04:08:03.059" v="7"/>
          <ac:spMkLst>
            <pc:docMk/>
            <pc:sldMk cId="2277015231" sldId="272"/>
            <ac:spMk id="30" creationId="{2F620ABA-1F0B-80CD-6518-DB9C718299AE}"/>
          </ac:spMkLst>
        </pc:spChg>
      </pc:sldChg>
    </pc:docChg>
  </pc:docChgLst>
</pc:chgInfo>
</file>

<file path=ppt/drawings/_rels/vmlDrawing1.vml.rels><?xml version="1.0" encoding="UTF-8" standalone="yes"?>
<Relationships xmlns="http://schemas.openxmlformats.org/package/2006/relationships"><Relationship Id="rId1" Type="http://schemas.openxmlformats.org/officeDocument/2006/relationships/image" Target="../media/image44.png"/></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582930" y="3118104"/>
            <a:ext cx="6606540" cy="2112264"/>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165860" y="5632704"/>
            <a:ext cx="5440680" cy="25146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3/15/2024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a:lvl1pPr>
          </a:lstStyle>
          <a:p>
            <a:endParaRPr/>
          </a:p>
        </p:txBody>
      </p:sp>
      <p:sp>
        <p:nvSpPr>
          <p:cNvPr id="3" name="Holder 3"/>
          <p:cNvSpPr>
            <a:spLocks noGrp="1"/>
          </p:cNvSpPr>
          <p:nvPr>
            <p:ph type="body" idx="1"/>
          </p:nvPr>
        </p:nvSpPr>
        <p:spPr/>
        <p:txBody>
          <a:bodyPr lIns="0" tIns="0" rIns="0" bIns="0"/>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3/15/2024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a:lvl1pPr>
          </a:lstStyle>
          <a:p>
            <a:endParaRPr/>
          </a:p>
        </p:txBody>
      </p:sp>
      <p:sp>
        <p:nvSpPr>
          <p:cNvPr id="3" name="Holder 3"/>
          <p:cNvSpPr>
            <a:spLocks noGrp="1"/>
          </p:cNvSpPr>
          <p:nvPr>
            <p:ph sz="half" idx="2"/>
          </p:nvPr>
        </p:nvSpPr>
        <p:spPr>
          <a:xfrm>
            <a:off x="388620" y="2313432"/>
            <a:ext cx="3380994" cy="6638544"/>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002786" y="2313432"/>
            <a:ext cx="3380994" cy="6638544"/>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3/15/2024</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3/15/2024</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3/15/2024</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388620" y="402336"/>
            <a:ext cx="6995160" cy="1609344"/>
          </a:xfrm>
          <a:prstGeom prst="rect">
            <a:avLst/>
          </a:prstGeom>
        </p:spPr>
        <p:txBody>
          <a:bodyPr wrap="square" lIns="0" tIns="0" rIns="0" bIns="0">
            <a:spAutoFit/>
          </a:bodyPr>
          <a:lstStyle>
            <a:lvl1pPr>
              <a:defRPr/>
            </a:lvl1pPr>
          </a:lstStyle>
          <a:p>
            <a:endParaRPr/>
          </a:p>
        </p:txBody>
      </p:sp>
      <p:sp>
        <p:nvSpPr>
          <p:cNvPr id="3" name="Holder 3"/>
          <p:cNvSpPr>
            <a:spLocks noGrp="1"/>
          </p:cNvSpPr>
          <p:nvPr>
            <p:ph type="body" idx="1"/>
          </p:nvPr>
        </p:nvSpPr>
        <p:spPr>
          <a:xfrm>
            <a:off x="388620" y="2313432"/>
            <a:ext cx="6995160" cy="6638544"/>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2642616" y="9354312"/>
            <a:ext cx="2487168" cy="50292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388620" y="9354312"/>
            <a:ext cx="1787652" cy="50292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3/15/2024</a:t>
            </a:fld>
            <a:endParaRPr lang="en-US"/>
          </a:p>
        </p:txBody>
      </p:sp>
      <p:sp>
        <p:nvSpPr>
          <p:cNvPr id="6" name="Holder 6"/>
          <p:cNvSpPr>
            <a:spLocks noGrp="1"/>
          </p:cNvSpPr>
          <p:nvPr>
            <p:ph type="sldNum" sz="quarter" idx="7"/>
          </p:nvPr>
        </p:nvSpPr>
        <p:spPr>
          <a:xfrm>
            <a:off x="5596128" y="9354312"/>
            <a:ext cx="1787652" cy="50292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5.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jpg"/><Relationship Id="rId4" Type="http://schemas.openxmlformats.org/officeDocument/2006/relationships/image" Target="../media/image3.png"/><Relationship Id="rId9" Type="http://schemas.openxmlformats.org/officeDocument/2006/relationships/image" Target="../media/image8.png"/></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hyperlink" Target="https://italian-restaurant-five.vercel.app/" TargetMode="Externa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hyperlink" Target="https://www.w3schools.com/html/" TargetMode="External"/><Relationship Id="rId2" Type="http://schemas.openxmlformats.org/officeDocument/2006/relationships/slideLayout" Target="../slideLayouts/slideLayout5.xml"/><Relationship Id="rId1" Type="http://schemas.openxmlformats.org/officeDocument/2006/relationships/vmlDrawing" Target="../drawings/vmlDrawing1.vml"/><Relationship Id="rId4" Type="http://schemas.openxmlformats.org/officeDocument/2006/relationships/hyperlink" Target="https://developer.mozilla.org/en-US/docs/Web/HTML/"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2035682" y="1197387"/>
            <a:ext cx="861060" cy="241300"/>
            <a:chOff x="2035682" y="1197387"/>
            <a:chExt cx="861060" cy="241300"/>
          </a:xfrm>
        </p:grpSpPr>
        <p:pic>
          <p:nvPicPr>
            <p:cNvPr id="4" name="object 4"/>
            <p:cNvPicPr/>
            <p:nvPr/>
          </p:nvPicPr>
          <p:blipFill>
            <a:blip r:embed="rId2" cstate="print"/>
            <a:stretch>
              <a:fillRect/>
            </a:stretch>
          </p:blipFill>
          <p:spPr>
            <a:xfrm>
              <a:off x="2035682" y="1197387"/>
              <a:ext cx="198500" cy="236600"/>
            </a:xfrm>
            <a:prstGeom prst="rect">
              <a:avLst/>
            </a:prstGeom>
          </p:spPr>
        </p:pic>
        <p:pic>
          <p:nvPicPr>
            <p:cNvPr id="5" name="object 5"/>
            <p:cNvPicPr/>
            <p:nvPr/>
          </p:nvPicPr>
          <p:blipFill>
            <a:blip r:embed="rId3" cstate="print"/>
            <a:stretch>
              <a:fillRect/>
            </a:stretch>
          </p:blipFill>
          <p:spPr>
            <a:xfrm>
              <a:off x="2257043" y="1266062"/>
              <a:ext cx="311372" cy="172497"/>
            </a:xfrm>
            <a:prstGeom prst="rect">
              <a:avLst/>
            </a:prstGeom>
          </p:spPr>
        </p:pic>
        <p:pic>
          <p:nvPicPr>
            <p:cNvPr id="6" name="object 6"/>
            <p:cNvPicPr/>
            <p:nvPr/>
          </p:nvPicPr>
          <p:blipFill>
            <a:blip r:embed="rId4" cstate="print"/>
            <a:stretch>
              <a:fillRect/>
            </a:stretch>
          </p:blipFill>
          <p:spPr>
            <a:xfrm>
              <a:off x="2594419" y="1211199"/>
              <a:ext cx="302228" cy="225837"/>
            </a:xfrm>
            <a:prstGeom prst="rect">
              <a:avLst/>
            </a:prstGeom>
          </p:spPr>
        </p:pic>
      </p:grpSp>
      <p:grpSp>
        <p:nvGrpSpPr>
          <p:cNvPr id="7" name="object 7"/>
          <p:cNvGrpSpPr/>
          <p:nvPr/>
        </p:nvGrpSpPr>
        <p:grpSpPr>
          <a:xfrm>
            <a:off x="2995803" y="1197387"/>
            <a:ext cx="620395" cy="241300"/>
            <a:chOff x="2995803" y="1197387"/>
            <a:chExt cx="620395" cy="241300"/>
          </a:xfrm>
        </p:grpSpPr>
        <p:pic>
          <p:nvPicPr>
            <p:cNvPr id="8" name="object 8"/>
            <p:cNvPicPr/>
            <p:nvPr/>
          </p:nvPicPr>
          <p:blipFill>
            <a:blip r:embed="rId5" cstate="print"/>
            <a:stretch>
              <a:fillRect/>
            </a:stretch>
          </p:blipFill>
          <p:spPr>
            <a:xfrm>
              <a:off x="2995803" y="1197387"/>
              <a:ext cx="215265" cy="236600"/>
            </a:xfrm>
            <a:prstGeom prst="rect">
              <a:avLst/>
            </a:prstGeom>
          </p:spPr>
        </p:pic>
        <p:pic>
          <p:nvPicPr>
            <p:cNvPr id="9" name="object 9"/>
            <p:cNvPicPr/>
            <p:nvPr/>
          </p:nvPicPr>
          <p:blipFill>
            <a:blip r:embed="rId6" cstate="print"/>
            <a:stretch>
              <a:fillRect/>
            </a:stretch>
          </p:blipFill>
          <p:spPr>
            <a:xfrm>
              <a:off x="3240024" y="1266062"/>
              <a:ext cx="175545" cy="167925"/>
            </a:xfrm>
            <a:prstGeom prst="rect">
              <a:avLst/>
            </a:prstGeom>
          </p:spPr>
        </p:pic>
        <p:pic>
          <p:nvPicPr>
            <p:cNvPr id="10" name="object 10"/>
            <p:cNvPicPr/>
            <p:nvPr/>
          </p:nvPicPr>
          <p:blipFill>
            <a:blip r:embed="rId7" cstate="print"/>
            <a:stretch>
              <a:fillRect/>
            </a:stretch>
          </p:blipFill>
          <p:spPr>
            <a:xfrm>
              <a:off x="3438525" y="1197387"/>
              <a:ext cx="177069" cy="241173"/>
            </a:xfrm>
            <a:prstGeom prst="rect">
              <a:avLst/>
            </a:prstGeom>
          </p:spPr>
        </p:pic>
      </p:grpSp>
      <p:grpSp>
        <p:nvGrpSpPr>
          <p:cNvPr id="11" name="object 11"/>
          <p:cNvGrpSpPr/>
          <p:nvPr/>
        </p:nvGrpSpPr>
        <p:grpSpPr>
          <a:xfrm>
            <a:off x="3720941" y="1192815"/>
            <a:ext cx="2239645" cy="319405"/>
            <a:chOff x="3720941" y="1192815"/>
            <a:chExt cx="2239645" cy="319405"/>
          </a:xfrm>
        </p:grpSpPr>
        <p:pic>
          <p:nvPicPr>
            <p:cNvPr id="12" name="object 12"/>
            <p:cNvPicPr/>
            <p:nvPr/>
          </p:nvPicPr>
          <p:blipFill>
            <a:blip r:embed="rId8" cstate="print"/>
            <a:stretch>
              <a:fillRect/>
            </a:stretch>
          </p:blipFill>
          <p:spPr>
            <a:xfrm>
              <a:off x="3720941" y="1192815"/>
              <a:ext cx="1845468" cy="318992"/>
            </a:xfrm>
            <a:prstGeom prst="rect">
              <a:avLst/>
            </a:prstGeom>
          </p:spPr>
        </p:pic>
        <p:sp>
          <p:nvSpPr>
            <p:cNvPr id="13" name="object 13"/>
            <p:cNvSpPr/>
            <p:nvPr/>
          </p:nvSpPr>
          <p:spPr>
            <a:xfrm>
              <a:off x="5582412" y="1197393"/>
              <a:ext cx="377825" cy="236854"/>
            </a:xfrm>
            <a:custGeom>
              <a:avLst/>
              <a:gdLst/>
              <a:ahLst/>
              <a:cxnLst/>
              <a:rect l="l" t="t" r="r" b="b"/>
              <a:pathLst>
                <a:path w="377825" h="236855">
                  <a:moveTo>
                    <a:pt x="102095" y="136105"/>
                  </a:moveTo>
                  <a:lnTo>
                    <a:pt x="0" y="136105"/>
                  </a:lnTo>
                  <a:lnTo>
                    <a:pt x="0" y="172681"/>
                  </a:lnTo>
                  <a:lnTo>
                    <a:pt x="102095" y="172681"/>
                  </a:lnTo>
                  <a:lnTo>
                    <a:pt x="102095" y="136105"/>
                  </a:lnTo>
                  <a:close/>
                </a:path>
                <a:path w="377825" h="236855">
                  <a:moveTo>
                    <a:pt x="240411" y="0"/>
                  </a:moveTo>
                  <a:lnTo>
                    <a:pt x="116776" y="0"/>
                  </a:lnTo>
                  <a:lnTo>
                    <a:pt x="116776" y="6184"/>
                  </a:lnTo>
                  <a:lnTo>
                    <a:pt x="132016" y="6184"/>
                  </a:lnTo>
                  <a:lnTo>
                    <a:pt x="136588" y="7708"/>
                  </a:lnTo>
                  <a:lnTo>
                    <a:pt x="141160" y="10756"/>
                  </a:lnTo>
                  <a:lnTo>
                    <a:pt x="144208" y="12280"/>
                  </a:lnTo>
                  <a:lnTo>
                    <a:pt x="147256" y="15328"/>
                  </a:lnTo>
                  <a:lnTo>
                    <a:pt x="150304" y="21424"/>
                  </a:lnTo>
                  <a:lnTo>
                    <a:pt x="150304" y="207543"/>
                  </a:lnTo>
                  <a:lnTo>
                    <a:pt x="148780" y="215163"/>
                  </a:lnTo>
                  <a:lnTo>
                    <a:pt x="148780" y="218211"/>
                  </a:lnTo>
                  <a:lnTo>
                    <a:pt x="147256" y="222783"/>
                  </a:lnTo>
                  <a:lnTo>
                    <a:pt x="144208" y="225831"/>
                  </a:lnTo>
                  <a:lnTo>
                    <a:pt x="141160" y="227355"/>
                  </a:lnTo>
                  <a:lnTo>
                    <a:pt x="132016" y="230403"/>
                  </a:lnTo>
                  <a:lnTo>
                    <a:pt x="116776" y="230403"/>
                  </a:lnTo>
                  <a:lnTo>
                    <a:pt x="116776" y="236601"/>
                  </a:lnTo>
                  <a:lnTo>
                    <a:pt x="240411" y="236601"/>
                  </a:lnTo>
                  <a:lnTo>
                    <a:pt x="240411" y="230403"/>
                  </a:lnTo>
                  <a:lnTo>
                    <a:pt x="226695" y="230403"/>
                  </a:lnTo>
                  <a:lnTo>
                    <a:pt x="220599" y="228879"/>
                  </a:lnTo>
                  <a:lnTo>
                    <a:pt x="217449" y="227355"/>
                  </a:lnTo>
                  <a:lnTo>
                    <a:pt x="212877" y="224307"/>
                  </a:lnTo>
                  <a:lnTo>
                    <a:pt x="208305" y="219735"/>
                  </a:lnTo>
                  <a:lnTo>
                    <a:pt x="208305" y="216687"/>
                  </a:lnTo>
                  <a:lnTo>
                    <a:pt x="206781" y="209067"/>
                  </a:lnTo>
                  <a:lnTo>
                    <a:pt x="206781" y="29044"/>
                  </a:lnTo>
                  <a:lnTo>
                    <a:pt x="208305" y="21424"/>
                  </a:lnTo>
                  <a:lnTo>
                    <a:pt x="208305" y="18376"/>
                  </a:lnTo>
                  <a:lnTo>
                    <a:pt x="211353" y="15328"/>
                  </a:lnTo>
                  <a:lnTo>
                    <a:pt x="212877" y="12280"/>
                  </a:lnTo>
                  <a:lnTo>
                    <a:pt x="215925" y="10756"/>
                  </a:lnTo>
                  <a:lnTo>
                    <a:pt x="220599" y="7708"/>
                  </a:lnTo>
                  <a:lnTo>
                    <a:pt x="226695" y="6184"/>
                  </a:lnTo>
                  <a:lnTo>
                    <a:pt x="240411" y="6184"/>
                  </a:lnTo>
                  <a:lnTo>
                    <a:pt x="240411" y="0"/>
                  </a:lnTo>
                  <a:close/>
                </a:path>
                <a:path w="377825" h="236855">
                  <a:moveTo>
                    <a:pt x="377748" y="0"/>
                  </a:moveTo>
                  <a:lnTo>
                    <a:pt x="254114" y="0"/>
                  </a:lnTo>
                  <a:lnTo>
                    <a:pt x="254114" y="6184"/>
                  </a:lnTo>
                  <a:lnTo>
                    <a:pt x="269354" y="6184"/>
                  </a:lnTo>
                  <a:lnTo>
                    <a:pt x="273926" y="7708"/>
                  </a:lnTo>
                  <a:lnTo>
                    <a:pt x="278498" y="10756"/>
                  </a:lnTo>
                  <a:lnTo>
                    <a:pt x="281546" y="12280"/>
                  </a:lnTo>
                  <a:lnTo>
                    <a:pt x="284594" y="15328"/>
                  </a:lnTo>
                  <a:lnTo>
                    <a:pt x="287642" y="21424"/>
                  </a:lnTo>
                  <a:lnTo>
                    <a:pt x="287642" y="207543"/>
                  </a:lnTo>
                  <a:lnTo>
                    <a:pt x="286118" y="215163"/>
                  </a:lnTo>
                  <a:lnTo>
                    <a:pt x="286118" y="218211"/>
                  </a:lnTo>
                  <a:lnTo>
                    <a:pt x="284594" y="222783"/>
                  </a:lnTo>
                  <a:lnTo>
                    <a:pt x="281546" y="225831"/>
                  </a:lnTo>
                  <a:lnTo>
                    <a:pt x="278498" y="227355"/>
                  </a:lnTo>
                  <a:lnTo>
                    <a:pt x="269354" y="230403"/>
                  </a:lnTo>
                  <a:lnTo>
                    <a:pt x="254114" y="230403"/>
                  </a:lnTo>
                  <a:lnTo>
                    <a:pt x="254114" y="236601"/>
                  </a:lnTo>
                  <a:lnTo>
                    <a:pt x="377748" y="236601"/>
                  </a:lnTo>
                  <a:lnTo>
                    <a:pt x="377748" y="230403"/>
                  </a:lnTo>
                  <a:lnTo>
                    <a:pt x="364032" y="230403"/>
                  </a:lnTo>
                  <a:lnTo>
                    <a:pt x="357936" y="228879"/>
                  </a:lnTo>
                  <a:lnTo>
                    <a:pt x="354799" y="227355"/>
                  </a:lnTo>
                  <a:lnTo>
                    <a:pt x="350227" y="224307"/>
                  </a:lnTo>
                  <a:lnTo>
                    <a:pt x="345655" y="219735"/>
                  </a:lnTo>
                  <a:lnTo>
                    <a:pt x="345655" y="216687"/>
                  </a:lnTo>
                  <a:lnTo>
                    <a:pt x="344131" y="209067"/>
                  </a:lnTo>
                  <a:lnTo>
                    <a:pt x="344131" y="29044"/>
                  </a:lnTo>
                  <a:lnTo>
                    <a:pt x="345655" y="21424"/>
                  </a:lnTo>
                  <a:lnTo>
                    <a:pt x="345655" y="18376"/>
                  </a:lnTo>
                  <a:lnTo>
                    <a:pt x="348703" y="15328"/>
                  </a:lnTo>
                  <a:lnTo>
                    <a:pt x="350227" y="12280"/>
                  </a:lnTo>
                  <a:lnTo>
                    <a:pt x="353275" y="10756"/>
                  </a:lnTo>
                  <a:lnTo>
                    <a:pt x="357936" y="7708"/>
                  </a:lnTo>
                  <a:lnTo>
                    <a:pt x="364032" y="6184"/>
                  </a:lnTo>
                  <a:lnTo>
                    <a:pt x="377748" y="6184"/>
                  </a:lnTo>
                  <a:lnTo>
                    <a:pt x="377748" y="0"/>
                  </a:lnTo>
                  <a:close/>
                </a:path>
              </a:pathLst>
            </a:custGeom>
            <a:solidFill>
              <a:srgbClr val="000000"/>
            </a:solidFill>
          </p:spPr>
          <p:txBody>
            <a:bodyPr wrap="square" lIns="0" tIns="0" rIns="0" bIns="0" rtlCol="0"/>
            <a:lstStyle/>
            <a:p>
              <a:endParaRPr/>
            </a:p>
          </p:txBody>
        </p:sp>
      </p:grpSp>
      <p:pic>
        <p:nvPicPr>
          <p:cNvPr id="42" name="object 42"/>
          <p:cNvPicPr/>
          <p:nvPr/>
        </p:nvPicPr>
        <p:blipFill>
          <a:blip r:embed="rId9" cstate="print"/>
          <a:stretch>
            <a:fillRect/>
          </a:stretch>
        </p:blipFill>
        <p:spPr>
          <a:xfrm>
            <a:off x="1733264" y="8494667"/>
            <a:ext cx="4522851" cy="567594"/>
          </a:xfrm>
          <a:prstGeom prst="rect">
            <a:avLst/>
          </a:prstGeom>
        </p:spPr>
      </p:pic>
      <p:pic>
        <p:nvPicPr>
          <p:cNvPr id="43" name="object 43"/>
          <p:cNvPicPr/>
          <p:nvPr/>
        </p:nvPicPr>
        <p:blipFill>
          <a:blip r:embed="rId10" cstate="print"/>
          <a:stretch>
            <a:fillRect/>
          </a:stretch>
        </p:blipFill>
        <p:spPr>
          <a:xfrm>
            <a:off x="2606706" y="4719760"/>
            <a:ext cx="2775966" cy="1006647"/>
          </a:xfrm>
          <a:prstGeom prst="rect">
            <a:avLst/>
          </a:prstGeom>
        </p:spPr>
      </p:pic>
      <p:sp>
        <p:nvSpPr>
          <p:cNvPr id="44" name="object 44"/>
          <p:cNvSpPr/>
          <p:nvPr/>
        </p:nvSpPr>
        <p:spPr>
          <a:xfrm>
            <a:off x="304800" y="304799"/>
            <a:ext cx="7178040" cy="9464040"/>
          </a:xfrm>
          <a:custGeom>
            <a:avLst/>
            <a:gdLst/>
            <a:ahLst/>
            <a:cxnLst/>
            <a:rect l="l" t="t" r="r" b="b"/>
            <a:pathLst>
              <a:path w="7178040" h="9464040">
                <a:moveTo>
                  <a:pt x="7178027" y="12"/>
                </a:moveTo>
                <a:lnTo>
                  <a:pt x="7158228" y="12"/>
                </a:lnTo>
                <a:lnTo>
                  <a:pt x="7158228" y="19824"/>
                </a:lnTo>
                <a:lnTo>
                  <a:pt x="7158228" y="9445752"/>
                </a:lnTo>
                <a:lnTo>
                  <a:pt x="18275" y="9445752"/>
                </a:lnTo>
                <a:lnTo>
                  <a:pt x="18275" y="19824"/>
                </a:lnTo>
                <a:lnTo>
                  <a:pt x="7158228" y="19824"/>
                </a:lnTo>
                <a:lnTo>
                  <a:pt x="7158228" y="12"/>
                </a:lnTo>
                <a:lnTo>
                  <a:pt x="0" y="0"/>
                </a:lnTo>
                <a:lnTo>
                  <a:pt x="0" y="18288"/>
                </a:lnTo>
                <a:lnTo>
                  <a:pt x="0" y="19824"/>
                </a:lnTo>
                <a:lnTo>
                  <a:pt x="0" y="9445752"/>
                </a:lnTo>
                <a:lnTo>
                  <a:pt x="0" y="9464040"/>
                </a:lnTo>
                <a:lnTo>
                  <a:pt x="7158228" y="9464040"/>
                </a:lnTo>
                <a:lnTo>
                  <a:pt x="7178027" y="9464040"/>
                </a:lnTo>
                <a:lnTo>
                  <a:pt x="7178027" y="9445752"/>
                </a:lnTo>
                <a:lnTo>
                  <a:pt x="7178027" y="19824"/>
                </a:lnTo>
                <a:lnTo>
                  <a:pt x="7178027" y="18288"/>
                </a:lnTo>
                <a:lnTo>
                  <a:pt x="7178027" y="12"/>
                </a:lnTo>
                <a:close/>
              </a:path>
            </a:pathLst>
          </a:custGeom>
          <a:solidFill>
            <a:srgbClr val="000000"/>
          </a:solidFill>
        </p:spPr>
        <p:txBody>
          <a:bodyPr wrap="square" lIns="0" tIns="0" rIns="0" bIns="0" rtlCol="0"/>
          <a:lstStyle/>
          <a:p>
            <a:endParaRPr/>
          </a:p>
        </p:txBody>
      </p:sp>
      <p:sp>
        <p:nvSpPr>
          <p:cNvPr id="45" name="TextBox 44">
            <a:extLst>
              <a:ext uri="{FF2B5EF4-FFF2-40B4-BE49-F238E27FC236}">
                <a16:creationId xmlns:a16="http://schemas.microsoft.com/office/drawing/2014/main" id="{3B40A3FE-AC93-AD1F-110E-E7C5BACDD3EF}"/>
              </a:ext>
            </a:extLst>
          </p:cNvPr>
          <p:cNvSpPr txBox="1"/>
          <p:nvPr/>
        </p:nvSpPr>
        <p:spPr>
          <a:xfrm>
            <a:off x="289560" y="3488371"/>
            <a:ext cx="7178040" cy="584775"/>
          </a:xfrm>
          <a:prstGeom prst="rect">
            <a:avLst/>
          </a:prstGeom>
          <a:noFill/>
        </p:spPr>
        <p:txBody>
          <a:bodyPr wrap="square" rtlCol="0">
            <a:spAutoFit/>
          </a:bodyPr>
          <a:lstStyle/>
          <a:p>
            <a:pPr algn="ctr"/>
            <a:r>
              <a:rPr lang="en-IN" sz="3200" b="1" dirty="0">
                <a:latin typeface="Times New Roman" panose="02020603050405020304" pitchFamily="18" charset="0"/>
                <a:cs typeface="Times New Roman" panose="02020603050405020304" pitchFamily="18" charset="0"/>
              </a:rPr>
              <a:t>ITALIAN FOOD WEBSITE</a:t>
            </a:r>
          </a:p>
        </p:txBody>
      </p:sp>
      <p:sp>
        <p:nvSpPr>
          <p:cNvPr id="47" name="TextBox 46">
            <a:extLst>
              <a:ext uri="{FF2B5EF4-FFF2-40B4-BE49-F238E27FC236}">
                <a16:creationId xmlns:a16="http://schemas.microsoft.com/office/drawing/2014/main" id="{E1C9C4FB-A731-364B-A92A-F4735567A5F3}"/>
              </a:ext>
            </a:extLst>
          </p:cNvPr>
          <p:cNvSpPr txBox="1"/>
          <p:nvPr/>
        </p:nvSpPr>
        <p:spPr>
          <a:xfrm>
            <a:off x="4959668" y="6795053"/>
            <a:ext cx="2523172" cy="1415772"/>
          </a:xfrm>
          <a:prstGeom prst="rect">
            <a:avLst/>
          </a:prstGeom>
          <a:noFill/>
        </p:spPr>
        <p:txBody>
          <a:bodyPr wrap="square" rtlCol="0">
            <a:spAutoFit/>
          </a:bodyPr>
          <a:lstStyle/>
          <a:p>
            <a:r>
              <a:rPr lang="en-IN" b="1" dirty="0">
                <a:latin typeface="Times New Roman" panose="02020603050405020304" pitchFamily="18" charset="0"/>
                <a:cs typeface="Times New Roman" panose="02020603050405020304" pitchFamily="18" charset="0"/>
              </a:rPr>
              <a:t>Submitted By:</a:t>
            </a:r>
          </a:p>
          <a:p>
            <a:endParaRPr lang="en-IN" b="1" dirty="0">
              <a:latin typeface="Times New Roman" panose="02020603050405020304" pitchFamily="18" charset="0"/>
              <a:cs typeface="Times New Roman" panose="02020603050405020304" pitchFamily="18" charset="0"/>
            </a:endParaRPr>
          </a:p>
          <a:p>
            <a:r>
              <a:rPr lang="en-IN" sz="1600" dirty="0">
                <a:latin typeface="Times New Roman" panose="02020603050405020304" pitchFamily="18" charset="0"/>
                <a:cs typeface="Times New Roman" panose="02020603050405020304" pitchFamily="18" charset="0"/>
              </a:rPr>
              <a:t>Vansh Garg</a:t>
            </a:r>
            <a:br>
              <a:rPr lang="en-IN" sz="1600" dirty="0">
                <a:latin typeface="Times New Roman" panose="02020603050405020304" pitchFamily="18" charset="0"/>
                <a:cs typeface="Times New Roman" panose="02020603050405020304" pitchFamily="18" charset="0"/>
              </a:rPr>
            </a:br>
            <a:r>
              <a:rPr lang="en-IN" sz="1600" dirty="0">
                <a:latin typeface="Times New Roman" panose="02020603050405020304" pitchFamily="18" charset="0"/>
                <a:cs typeface="Times New Roman" panose="02020603050405020304" pitchFamily="18" charset="0"/>
              </a:rPr>
              <a:t>2210990936 ( G-14 )</a:t>
            </a:r>
          </a:p>
          <a:p>
            <a:endParaRPr lang="en-IN" b="1" dirty="0">
              <a:latin typeface="Times New Roman" panose="02020603050405020304" pitchFamily="18" charset="0"/>
              <a:cs typeface="Times New Roman" panose="02020603050405020304" pitchFamily="18" charset="0"/>
            </a:endParaRPr>
          </a:p>
        </p:txBody>
      </p:sp>
      <p:sp>
        <p:nvSpPr>
          <p:cNvPr id="48" name="TextBox 47">
            <a:extLst>
              <a:ext uri="{FF2B5EF4-FFF2-40B4-BE49-F238E27FC236}">
                <a16:creationId xmlns:a16="http://schemas.microsoft.com/office/drawing/2014/main" id="{CBB3F09D-7ABF-7B74-96BB-BAE1CCEB7857}"/>
              </a:ext>
            </a:extLst>
          </p:cNvPr>
          <p:cNvSpPr txBox="1"/>
          <p:nvPr/>
        </p:nvSpPr>
        <p:spPr>
          <a:xfrm>
            <a:off x="559689" y="6795053"/>
            <a:ext cx="2871215" cy="923330"/>
          </a:xfrm>
          <a:prstGeom prst="rect">
            <a:avLst/>
          </a:prstGeom>
          <a:noFill/>
        </p:spPr>
        <p:txBody>
          <a:bodyPr wrap="square" rtlCol="0">
            <a:spAutoFit/>
          </a:bodyPr>
          <a:lstStyle/>
          <a:p>
            <a:r>
              <a:rPr lang="en-IN" b="1" dirty="0">
                <a:latin typeface="Times New Roman" panose="02020603050405020304" pitchFamily="18" charset="0"/>
                <a:cs typeface="Times New Roman" panose="02020603050405020304" pitchFamily="18" charset="0"/>
              </a:rPr>
              <a:t>Supervised By:</a:t>
            </a:r>
          </a:p>
          <a:p>
            <a:endParaRPr lang="en-IN" b="1" dirty="0">
              <a:latin typeface="Times New Roman" panose="02020603050405020304" pitchFamily="18" charset="0"/>
              <a:cs typeface="Times New Roman" panose="02020603050405020304" pitchFamily="18" charset="0"/>
            </a:endParaRPr>
          </a:p>
          <a:p>
            <a:r>
              <a:rPr lang="en-IN" sz="1600" dirty="0">
                <a:latin typeface="Times New Roman" panose="02020603050405020304" pitchFamily="18" charset="0"/>
                <a:cs typeface="Times New Roman" panose="02020603050405020304" pitchFamily="18" charset="0"/>
              </a:rPr>
              <a:t>RAVEESH SAMKARIA</a:t>
            </a:r>
          </a:p>
        </p:txBody>
      </p:sp>
      <p:sp>
        <p:nvSpPr>
          <p:cNvPr id="2" name="TextBox 1">
            <a:extLst>
              <a:ext uri="{FF2B5EF4-FFF2-40B4-BE49-F238E27FC236}">
                <a16:creationId xmlns:a16="http://schemas.microsoft.com/office/drawing/2014/main" id="{E258BFC8-6455-FAE2-E4D5-3A0C65F58961}"/>
              </a:ext>
            </a:extLst>
          </p:cNvPr>
          <p:cNvSpPr txBox="1"/>
          <p:nvPr/>
        </p:nvSpPr>
        <p:spPr>
          <a:xfrm>
            <a:off x="6431280" y="362861"/>
            <a:ext cx="1066800" cy="381001"/>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Page - 1</a:t>
            </a:r>
          </a:p>
        </p:txBody>
      </p:sp>
      <p:sp>
        <p:nvSpPr>
          <p:cNvPr id="31" name="TextBox 30">
            <a:extLst>
              <a:ext uri="{FF2B5EF4-FFF2-40B4-BE49-F238E27FC236}">
                <a16:creationId xmlns:a16="http://schemas.microsoft.com/office/drawing/2014/main" id="{D7D75396-BC79-9E86-80CD-CEEF54DA30B9}"/>
              </a:ext>
            </a:extLst>
          </p:cNvPr>
          <p:cNvSpPr txBox="1"/>
          <p:nvPr/>
        </p:nvSpPr>
        <p:spPr>
          <a:xfrm>
            <a:off x="2868294" y="2072489"/>
            <a:ext cx="2137409" cy="461665"/>
          </a:xfrm>
          <a:prstGeom prst="rect">
            <a:avLst/>
          </a:prstGeom>
          <a:noFill/>
        </p:spPr>
        <p:txBody>
          <a:bodyPr wrap="square" rtlCol="0">
            <a:spAutoFit/>
          </a:bodyPr>
          <a:lstStyle/>
          <a:p>
            <a:r>
              <a:rPr lang="en-IN" sz="2400" dirty="0">
                <a:latin typeface="Times New Roman" panose="02020603050405020304" pitchFamily="18" charset="0"/>
                <a:cs typeface="Times New Roman" panose="02020603050405020304" pitchFamily="18" charset="0"/>
              </a:rPr>
              <a:t>Project Report</a:t>
            </a:r>
          </a:p>
        </p:txBody>
      </p:sp>
      <p:sp>
        <p:nvSpPr>
          <p:cNvPr id="32" name="TextBox 31">
            <a:extLst>
              <a:ext uri="{FF2B5EF4-FFF2-40B4-BE49-F238E27FC236}">
                <a16:creationId xmlns:a16="http://schemas.microsoft.com/office/drawing/2014/main" id="{05E0E67D-09AD-5FCE-D542-F7707633280D}"/>
              </a:ext>
            </a:extLst>
          </p:cNvPr>
          <p:cNvSpPr txBox="1"/>
          <p:nvPr/>
        </p:nvSpPr>
        <p:spPr>
          <a:xfrm>
            <a:off x="2125907" y="2557915"/>
            <a:ext cx="3470673" cy="461665"/>
          </a:xfrm>
          <a:prstGeom prst="rect">
            <a:avLst/>
          </a:prstGeom>
          <a:noFill/>
        </p:spPr>
        <p:txBody>
          <a:bodyPr wrap="square" rtlCol="0">
            <a:spAutoFit/>
          </a:bodyPr>
          <a:lstStyle/>
          <a:p>
            <a:r>
              <a:rPr lang="en-IN" sz="2400" dirty="0">
                <a:latin typeface="Times New Roman" panose="02020603050405020304" pitchFamily="18" charset="0"/>
                <a:cs typeface="Times New Roman" panose="02020603050405020304" pitchFamily="18" charset="0"/>
              </a:rPr>
              <a:t>Semester-IV (Batch-2022)</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0A2E5A-9903-6079-5AC3-EE3C861522C1}"/>
            </a:ext>
          </a:extLst>
        </p:cNvPr>
        <p:cNvGrpSpPr/>
        <p:nvPr/>
      </p:nvGrpSpPr>
      <p:grpSpPr>
        <a:xfrm>
          <a:off x="0" y="0"/>
          <a:ext cx="0" cy="0"/>
          <a:chOff x="0" y="0"/>
          <a:chExt cx="0" cy="0"/>
        </a:xfrm>
      </p:grpSpPr>
      <p:sp>
        <p:nvSpPr>
          <p:cNvPr id="44" name="object 44">
            <a:extLst>
              <a:ext uri="{FF2B5EF4-FFF2-40B4-BE49-F238E27FC236}">
                <a16:creationId xmlns:a16="http://schemas.microsoft.com/office/drawing/2014/main" id="{DB1CBCD8-2495-B833-EF74-F32D9BE8A226}"/>
              </a:ext>
            </a:extLst>
          </p:cNvPr>
          <p:cNvSpPr/>
          <p:nvPr/>
        </p:nvSpPr>
        <p:spPr>
          <a:xfrm>
            <a:off x="304800" y="304799"/>
            <a:ext cx="7178040" cy="9464040"/>
          </a:xfrm>
          <a:custGeom>
            <a:avLst/>
            <a:gdLst/>
            <a:ahLst/>
            <a:cxnLst/>
            <a:rect l="l" t="t" r="r" b="b"/>
            <a:pathLst>
              <a:path w="7178040" h="9464040">
                <a:moveTo>
                  <a:pt x="7178027" y="12"/>
                </a:moveTo>
                <a:lnTo>
                  <a:pt x="7158228" y="12"/>
                </a:lnTo>
                <a:lnTo>
                  <a:pt x="7158228" y="19824"/>
                </a:lnTo>
                <a:lnTo>
                  <a:pt x="7158228" y="9445752"/>
                </a:lnTo>
                <a:lnTo>
                  <a:pt x="18275" y="9445752"/>
                </a:lnTo>
                <a:lnTo>
                  <a:pt x="18275" y="19824"/>
                </a:lnTo>
                <a:lnTo>
                  <a:pt x="7158228" y="19824"/>
                </a:lnTo>
                <a:lnTo>
                  <a:pt x="7158228" y="12"/>
                </a:lnTo>
                <a:lnTo>
                  <a:pt x="0" y="0"/>
                </a:lnTo>
                <a:lnTo>
                  <a:pt x="0" y="18288"/>
                </a:lnTo>
                <a:lnTo>
                  <a:pt x="0" y="19824"/>
                </a:lnTo>
                <a:lnTo>
                  <a:pt x="0" y="9445752"/>
                </a:lnTo>
                <a:lnTo>
                  <a:pt x="0" y="9464040"/>
                </a:lnTo>
                <a:lnTo>
                  <a:pt x="7158228" y="9464040"/>
                </a:lnTo>
                <a:lnTo>
                  <a:pt x="7178027" y="9464040"/>
                </a:lnTo>
                <a:lnTo>
                  <a:pt x="7178027" y="9445752"/>
                </a:lnTo>
                <a:lnTo>
                  <a:pt x="7178027" y="19824"/>
                </a:lnTo>
                <a:lnTo>
                  <a:pt x="7178027" y="18288"/>
                </a:lnTo>
                <a:lnTo>
                  <a:pt x="7178027" y="12"/>
                </a:lnTo>
                <a:close/>
              </a:path>
            </a:pathLst>
          </a:custGeom>
          <a:solidFill>
            <a:srgbClr val="000000"/>
          </a:solidFill>
        </p:spPr>
        <p:txBody>
          <a:bodyPr wrap="square" lIns="0" tIns="0" rIns="0" bIns="0" rtlCol="0"/>
          <a:lstStyle/>
          <a:p>
            <a:endParaRPr/>
          </a:p>
        </p:txBody>
      </p:sp>
      <p:sp>
        <p:nvSpPr>
          <p:cNvPr id="2" name="TextBox 1">
            <a:extLst>
              <a:ext uri="{FF2B5EF4-FFF2-40B4-BE49-F238E27FC236}">
                <a16:creationId xmlns:a16="http://schemas.microsoft.com/office/drawing/2014/main" id="{7CCBCD91-25D9-AA12-9F8D-960BF0D28508}"/>
              </a:ext>
            </a:extLst>
          </p:cNvPr>
          <p:cNvSpPr txBox="1"/>
          <p:nvPr/>
        </p:nvSpPr>
        <p:spPr>
          <a:xfrm>
            <a:off x="114300" y="888712"/>
            <a:ext cx="7543800" cy="584775"/>
          </a:xfrm>
          <a:prstGeom prst="rect">
            <a:avLst/>
          </a:prstGeom>
          <a:noFill/>
        </p:spPr>
        <p:txBody>
          <a:bodyPr wrap="square" rtlCol="0">
            <a:spAutoFit/>
          </a:bodyPr>
          <a:lstStyle/>
          <a:p>
            <a:pPr algn="ctr"/>
            <a:r>
              <a:rPr lang="en-IN" sz="3200" b="1" dirty="0">
                <a:latin typeface="Times New Roman" panose="02020603050405020304" pitchFamily="18" charset="0"/>
                <a:cs typeface="Times New Roman" panose="02020603050405020304" pitchFamily="18" charset="0"/>
              </a:rPr>
              <a:t>Proposed Design / Methodology</a:t>
            </a:r>
          </a:p>
        </p:txBody>
      </p:sp>
      <p:sp>
        <p:nvSpPr>
          <p:cNvPr id="3" name="TextBox 2">
            <a:extLst>
              <a:ext uri="{FF2B5EF4-FFF2-40B4-BE49-F238E27FC236}">
                <a16:creationId xmlns:a16="http://schemas.microsoft.com/office/drawing/2014/main" id="{39454CF7-0EF1-8922-7700-E7F4F43588CF}"/>
              </a:ext>
            </a:extLst>
          </p:cNvPr>
          <p:cNvSpPr txBox="1"/>
          <p:nvPr/>
        </p:nvSpPr>
        <p:spPr>
          <a:xfrm>
            <a:off x="685800" y="1752600"/>
            <a:ext cx="6400800" cy="4151393"/>
          </a:xfrm>
          <a:prstGeom prst="rect">
            <a:avLst/>
          </a:prstGeom>
          <a:noFill/>
        </p:spPr>
        <p:txBody>
          <a:bodyPr wrap="square" rtlCol="0">
            <a:spAutoFit/>
          </a:bodyPr>
          <a:lstStyle/>
          <a:p>
            <a:pPr marL="285750" indent="-285750" algn="just">
              <a:lnSpc>
                <a:spcPct val="150000"/>
              </a:lnSpc>
              <a:spcAft>
                <a:spcPts val="1800"/>
              </a:spcAft>
              <a:buFont typeface="Arial" panose="020B0604020202020204" pitchFamily="34" charset="0"/>
              <a:buChar char="•"/>
            </a:pPr>
            <a:r>
              <a:rPr lang="en-IN" sz="2000" b="1" i="0" dirty="0">
                <a:effectLst/>
                <a:latin typeface="Times New Roman" panose="02020603050405020304" pitchFamily="18" charset="0"/>
                <a:cs typeface="Times New Roman" panose="02020603050405020304" pitchFamily="18" charset="0"/>
              </a:rPr>
              <a:t>Project Overview</a:t>
            </a:r>
          </a:p>
          <a:p>
            <a:pPr algn="just">
              <a:lnSpc>
                <a:spcPct val="150000"/>
              </a:lnSpc>
              <a:spcAft>
                <a:spcPts val="1800"/>
              </a:spcAft>
            </a:pPr>
            <a:r>
              <a:rPr lang="en-US" b="0" i="0" dirty="0">
                <a:effectLst/>
                <a:latin typeface="Times New Roman" panose="02020603050405020304" pitchFamily="18" charset="0"/>
                <a:cs typeface="Times New Roman" panose="02020603050405020304" pitchFamily="18" charset="0"/>
              </a:rPr>
              <a:t>This project aims to develop a responsive website dedicated to Italian food. The website will utilize HTML for content structure and CSS for visual presentation, ensuring a user-friendly and engaging experience across various devices (desktop , mobile).</a:t>
            </a:r>
          </a:p>
          <a:p>
            <a:pPr marL="285750" indent="-285750" algn="just">
              <a:lnSpc>
                <a:spcPct val="150000"/>
              </a:lnSpc>
              <a:spcAft>
                <a:spcPts val="1800"/>
              </a:spcAft>
              <a:buFont typeface="Arial" panose="020B0604020202020204" pitchFamily="34" charset="0"/>
              <a:buChar char="•"/>
            </a:pPr>
            <a:r>
              <a:rPr lang="en-IN" sz="2000" b="1" i="0" dirty="0">
                <a:effectLst/>
                <a:latin typeface="Times New Roman" panose="02020603050405020304" pitchFamily="18" charset="0"/>
                <a:cs typeface="Times New Roman" panose="02020603050405020304" pitchFamily="18" charset="0"/>
              </a:rPr>
              <a:t>File Structure</a:t>
            </a:r>
          </a:p>
          <a:p>
            <a:pPr algn="just">
              <a:lnSpc>
                <a:spcPct val="150000"/>
              </a:lnSpc>
              <a:spcAft>
                <a:spcPts val="1800"/>
              </a:spcAft>
            </a:pPr>
            <a:r>
              <a:rPr lang="en-US" b="0" i="0" dirty="0">
                <a:effectLst/>
                <a:latin typeface="Times New Roman" panose="02020603050405020304" pitchFamily="18" charset="0"/>
                <a:cs typeface="Times New Roman" panose="02020603050405020304" pitchFamily="18" charset="0"/>
              </a:rPr>
              <a:t>The project will utilize a well-organized folder structure for efficient management and future updates.</a:t>
            </a:r>
          </a:p>
        </p:txBody>
      </p:sp>
      <p:sp>
        <p:nvSpPr>
          <p:cNvPr id="8" name="TextBox 7">
            <a:extLst>
              <a:ext uri="{FF2B5EF4-FFF2-40B4-BE49-F238E27FC236}">
                <a16:creationId xmlns:a16="http://schemas.microsoft.com/office/drawing/2014/main" id="{14BF1042-E587-8BB7-36AD-C8236F192ADF}"/>
              </a:ext>
            </a:extLst>
          </p:cNvPr>
          <p:cNvSpPr txBox="1"/>
          <p:nvPr/>
        </p:nvSpPr>
        <p:spPr>
          <a:xfrm>
            <a:off x="3200400" y="6075520"/>
            <a:ext cx="3886200" cy="3693319"/>
          </a:xfrm>
          <a:prstGeom prst="rect">
            <a:avLst/>
          </a:prstGeom>
          <a:noFill/>
        </p:spPr>
        <p:txBody>
          <a:bodyPr wrap="square" rtlCol="0">
            <a:spAutoFit/>
          </a:bodyPr>
          <a:lstStyle/>
          <a:p>
            <a:pPr algn="just"/>
            <a:r>
              <a:rPr lang="en-US" b="1" i="0" dirty="0">
                <a:effectLst/>
                <a:latin typeface="Times New Roman" panose="02020603050405020304" pitchFamily="18" charset="0"/>
                <a:cs typeface="Times New Roman" panose="02020603050405020304" pitchFamily="18" charset="0"/>
              </a:rPr>
              <a:t>index.html:</a:t>
            </a:r>
            <a:r>
              <a:rPr lang="en-US" b="0" i="0" dirty="0">
                <a:effectLst/>
                <a:latin typeface="Times New Roman" panose="02020603050405020304" pitchFamily="18" charset="0"/>
                <a:cs typeface="Times New Roman" panose="02020603050405020304" pitchFamily="18" charset="0"/>
              </a:rPr>
              <a:t> Main HTML file containing the overall website structure and content</a:t>
            </a:r>
          </a:p>
          <a:p>
            <a:pPr algn="just"/>
            <a:endParaRPr lang="en-US" dirty="0">
              <a:latin typeface="Times New Roman" panose="02020603050405020304" pitchFamily="18" charset="0"/>
              <a:cs typeface="Times New Roman" panose="02020603050405020304" pitchFamily="18" charset="0"/>
            </a:endParaRPr>
          </a:p>
          <a:p>
            <a:pPr algn="just"/>
            <a:r>
              <a:rPr lang="en-US" b="1" i="0" dirty="0">
                <a:effectLst/>
                <a:latin typeface="Times New Roman" panose="02020603050405020304" pitchFamily="18" charset="0"/>
                <a:cs typeface="Times New Roman" panose="02020603050405020304" pitchFamily="18" charset="0"/>
              </a:rPr>
              <a:t>style.css:</a:t>
            </a:r>
            <a:r>
              <a:rPr lang="en-US" b="0" i="0" dirty="0">
                <a:effectLst/>
                <a:latin typeface="Times New Roman" panose="02020603050405020304" pitchFamily="18" charset="0"/>
                <a:cs typeface="Times New Roman" panose="02020603050405020304" pitchFamily="18" charset="0"/>
              </a:rPr>
              <a:t> Primary CSS file for styling all website elements.</a:t>
            </a:r>
          </a:p>
          <a:p>
            <a:pPr algn="just"/>
            <a:endParaRPr lang="en-US" dirty="0">
              <a:latin typeface="Times New Roman" panose="02020603050405020304" pitchFamily="18" charset="0"/>
              <a:cs typeface="Times New Roman" panose="02020603050405020304" pitchFamily="18" charset="0"/>
            </a:endParaRPr>
          </a:p>
          <a:p>
            <a:pPr algn="just"/>
            <a:r>
              <a:rPr lang="en-US" b="1" dirty="0">
                <a:latin typeface="Times New Roman" panose="02020603050405020304" pitchFamily="18" charset="0"/>
                <a:cs typeface="Times New Roman" panose="02020603050405020304" pitchFamily="18" charset="0"/>
              </a:rPr>
              <a:t>I</a:t>
            </a:r>
            <a:r>
              <a:rPr lang="en-US" b="1" i="0" dirty="0">
                <a:effectLst/>
                <a:latin typeface="Times New Roman" panose="02020603050405020304" pitchFamily="18" charset="0"/>
                <a:cs typeface="Times New Roman" panose="02020603050405020304" pitchFamily="18" charset="0"/>
              </a:rPr>
              <a:t>mages:</a:t>
            </a:r>
            <a:r>
              <a:rPr lang="en-US" b="0" i="0" dirty="0">
                <a:effectLst/>
                <a:latin typeface="Times New Roman" panose="02020603050405020304" pitchFamily="18" charset="0"/>
                <a:cs typeface="Times New Roman" panose="02020603050405020304" pitchFamily="18" charset="0"/>
              </a:rPr>
              <a:t> Folder containing all images used on the website.</a:t>
            </a:r>
          </a:p>
          <a:p>
            <a:pPr algn="just"/>
            <a:endParaRPr lang="en-US" dirty="0">
              <a:latin typeface="Times New Roman" panose="02020603050405020304" pitchFamily="18" charset="0"/>
              <a:cs typeface="Times New Roman" panose="02020603050405020304" pitchFamily="18" charset="0"/>
            </a:endParaRPr>
          </a:p>
          <a:p>
            <a:pPr algn="just"/>
            <a:r>
              <a:rPr lang="en-US" b="1" dirty="0">
                <a:latin typeface="Times New Roman" panose="02020603050405020304" pitchFamily="18" charset="0"/>
                <a:cs typeface="Times New Roman" panose="02020603050405020304" pitchFamily="18" charset="0"/>
              </a:rPr>
              <a:t>sc</a:t>
            </a:r>
            <a:r>
              <a:rPr lang="en-US" b="1" i="0" dirty="0">
                <a:effectLst/>
                <a:latin typeface="Times New Roman" panose="02020603050405020304" pitchFamily="18" charset="0"/>
                <a:cs typeface="Times New Roman" panose="02020603050405020304" pitchFamily="18" charset="0"/>
              </a:rPr>
              <a:t>ript.js: </a:t>
            </a:r>
            <a:r>
              <a:rPr lang="en-IN" b="0" i="0" dirty="0">
                <a:effectLst/>
                <a:latin typeface="Times New Roman" panose="02020603050405020304" pitchFamily="18" charset="0"/>
                <a:cs typeface="Times New Roman" panose="02020603050405020304" pitchFamily="18" charset="0"/>
              </a:rPr>
              <a:t>JavaScript file containing minor interactive elements</a:t>
            </a:r>
            <a:endParaRPr lang="en-US" b="1" i="0" dirty="0">
              <a:effectLst/>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B9116659-F7C1-E72B-7AA3-306EBAEB57FE}"/>
              </a:ext>
            </a:extLst>
          </p:cNvPr>
          <p:cNvSpPr txBox="1"/>
          <p:nvPr/>
        </p:nvSpPr>
        <p:spPr>
          <a:xfrm>
            <a:off x="6431280" y="362861"/>
            <a:ext cx="1066800" cy="381001"/>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Page - 10</a:t>
            </a:r>
          </a:p>
        </p:txBody>
      </p:sp>
      <p:pic>
        <p:nvPicPr>
          <p:cNvPr id="5" name="Picture 4">
            <a:extLst>
              <a:ext uri="{FF2B5EF4-FFF2-40B4-BE49-F238E27FC236}">
                <a16:creationId xmlns:a16="http://schemas.microsoft.com/office/drawing/2014/main" id="{2D21CE17-CB32-56AB-AADF-24D537666B9F}"/>
              </a:ext>
            </a:extLst>
          </p:cNvPr>
          <p:cNvPicPr>
            <a:picLocks noChangeAspect="1"/>
          </p:cNvPicPr>
          <p:nvPr/>
        </p:nvPicPr>
        <p:blipFill>
          <a:blip r:embed="rId2"/>
          <a:stretch>
            <a:fillRect/>
          </a:stretch>
        </p:blipFill>
        <p:spPr>
          <a:xfrm>
            <a:off x="907343" y="6542840"/>
            <a:ext cx="1882303" cy="2587151"/>
          </a:xfrm>
          <a:prstGeom prst="rect">
            <a:avLst/>
          </a:prstGeom>
        </p:spPr>
      </p:pic>
    </p:spTree>
    <p:extLst>
      <p:ext uri="{BB962C8B-B14F-4D97-AF65-F5344CB8AC3E}">
        <p14:creationId xmlns:p14="http://schemas.microsoft.com/office/powerpoint/2010/main" val="12626180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0A2E5A-9903-6079-5AC3-EE3C861522C1}"/>
            </a:ext>
          </a:extLst>
        </p:cNvPr>
        <p:cNvGrpSpPr/>
        <p:nvPr/>
      </p:nvGrpSpPr>
      <p:grpSpPr>
        <a:xfrm>
          <a:off x="0" y="0"/>
          <a:ext cx="0" cy="0"/>
          <a:chOff x="0" y="0"/>
          <a:chExt cx="0" cy="0"/>
        </a:xfrm>
      </p:grpSpPr>
      <p:sp>
        <p:nvSpPr>
          <p:cNvPr id="44" name="object 44">
            <a:extLst>
              <a:ext uri="{FF2B5EF4-FFF2-40B4-BE49-F238E27FC236}">
                <a16:creationId xmlns:a16="http://schemas.microsoft.com/office/drawing/2014/main" id="{DB1CBCD8-2495-B833-EF74-F32D9BE8A226}"/>
              </a:ext>
            </a:extLst>
          </p:cNvPr>
          <p:cNvSpPr/>
          <p:nvPr/>
        </p:nvSpPr>
        <p:spPr>
          <a:xfrm>
            <a:off x="304800" y="304799"/>
            <a:ext cx="7178040" cy="9464040"/>
          </a:xfrm>
          <a:custGeom>
            <a:avLst/>
            <a:gdLst/>
            <a:ahLst/>
            <a:cxnLst/>
            <a:rect l="l" t="t" r="r" b="b"/>
            <a:pathLst>
              <a:path w="7178040" h="9464040">
                <a:moveTo>
                  <a:pt x="7178027" y="12"/>
                </a:moveTo>
                <a:lnTo>
                  <a:pt x="7158228" y="12"/>
                </a:lnTo>
                <a:lnTo>
                  <a:pt x="7158228" y="19824"/>
                </a:lnTo>
                <a:lnTo>
                  <a:pt x="7158228" y="9445752"/>
                </a:lnTo>
                <a:lnTo>
                  <a:pt x="18275" y="9445752"/>
                </a:lnTo>
                <a:lnTo>
                  <a:pt x="18275" y="19824"/>
                </a:lnTo>
                <a:lnTo>
                  <a:pt x="7158228" y="19824"/>
                </a:lnTo>
                <a:lnTo>
                  <a:pt x="7158228" y="12"/>
                </a:lnTo>
                <a:lnTo>
                  <a:pt x="0" y="0"/>
                </a:lnTo>
                <a:lnTo>
                  <a:pt x="0" y="18288"/>
                </a:lnTo>
                <a:lnTo>
                  <a:pt x="0" y="19824"/>
                </a:lnTo>
                <a:lnTo>
                  <a:pt x="0" y="9445752"/>
                </a:lnTo>
                <a:lnTo>
                  <a:pt x="0" y="9464040"/>
                </a:lnTo>
                <a:lnTo>
                  <a:pt x="7158228" y="9464040"/>
                </a:lnTo>
                <a:lnTo>
                  <a:pt x="7178027" y="9464040"/>
                </a:lnTo>
                <a:lnTo>
                  <a:pt x="7178027" y="9445752"/>
                </a:lnTo>
                <a:lnTo>
                  <a:pt x="7178027" y="19824"/>
                </a:lnTo>
                <a:lnTo>
                  <a:pt x="7178027" y="18288"/>
                </a:lnTo>
                <a:lnTo>
                  <a:pt x="7178027" y="12"/>
                </a:lnTo>
                <a:close/>
              </a:path>
            </a:pathLst>
          </a:custGeom>
          <a:solidFill>
            <a:srgbClr val="000000"/>
          </a:solidFill>
        </p:spPr>
        <p:txBody>
          <a:bodyPr wrap="square" lIns="0" tIns="0" rIns="0" bIns="0" rtlCol="0"/>
          <a:lstStyle/>
          <a:p>
            <a:endParaRPr/>
          </a:p>
        </p:txBody>
      </p:sp>
      <p:sp>
        <p:nvSpPr>
          <p:cNvPr id="3" name="TextBox 2">
            <a:extLst>
              <a:ext uri="{FF2B5EF4-FFF2-40B4-BE49-F238E27FC236}">
                <a16:creationId xmlns:a16="http://schemas.microsoft.com/office/drawing/2014/main" id="{39454CF7-0EF1-8922-7700-E7F4F43588CF}"/>
              </a:ext>
            </a:extLst>
          </p:cNvPr>
          <p:cNvSpPr txBox="1"/>
          <p:nvPr/>
        </p:nvSpPr>
        <p:spPr>
          <a:xfrm>
            <a:off x="685800" y="613250"/>
            <a:ext cx="6400800" cy="9445150"/>
          </a:xfrm>
          <a:prstGeom prst="rect">
            <a:avLst/>
          </a:prstGeom>
          <a:noFill/>
        </p:spPr>
        <p:txBody>
          <a:bodyPr wrap="square" rtlCol="0">
            <a:spAutoFit/>
          </a:bodyPr>
          <a:lstStyle/>
          <a:p>
            <a:pPr marL="285750" indent="-285750" algn="just">
              <a:lnSpc>
                <a:spcPct val="150000"/>
              </a:lnSpc>
              <a:spcAft>
                <a:spcPts val="1800"/>
              </a:spcAft>
              <a:buFont typeface="Arial" panose="020B0604020202020204" pitchFamily="34" charset="0"/>
              <a:buChar char="•"/>
            </a:pPr>
            <a:r>
              <a:rPr lang="en-IN" sz="2000" b="1" i="0" dirty="0">
                <a:effectLst/>
                <a:latin typeface="Times New Roman" panose="02020603050405020304" pitchFamily="18" charset="0"/>
                <a:cs typeface="Times New Roman" panose="02020603050405020304" pitchFamily="18" charset="0"/>
              </a:rPr>
              <a:t>Content and Functionality</a:t>
            </a:r>
          </a:p>
          <a:p>
            <a:pPr algn="just">
              <a:lnSpc>
                <a:spcPct val="150000"/>
              </a:lnSpc>
              <a:spcAft>
                <a:spcPts val="1200"/>
              </a:spcAft>
            </a:pPr>
            <a:r>
              <a:rPr lang="en-US" b="0" i="0" dirty="0">
                <a:effectLst/>
                <a:latin typeface="Times New Roman" panose="02020603050405020304" pitchFamily="18" charset="0"/>
                <a:cs typeface="Times New Roman" panose="02020603050405020304" pitchFamily="18" charset="0"/>
              </a:rPr>
              <a:t>The website will offer informative and engaging content about Italian food:</a:t>
            </a:r>
          </a:p>
          <a:p>
            <a:pPr marL="342900" indent="-342900" algn="just">
              <a:lnSpc>
                <a:spcPct val="150000"/>
              </a:lnSpc>
              <a:spcAft>
                <a:spcPts val="1200"/>
              </a:spcAft>
              <a:buFont typeface="+mj-lt"/>
              <a:buAutoNum type="arabicPeriod"/>
            </a:pPr>
            <a:r>
              <a:rPr lang="en-US" b="1" i="0" dirty="0">
                <a:effectLst/>
                <a:latin typeface="Times New Roman" panose="02020603050405020304" pitchFamily="18" charset="0"/>
                <a:cs typeface="Times New Roman" panose="02020603050405020304" pitchFamily="18" charset="0"/>
              </a:rPr>
              <a:t>Homepage:</a:t>
            </a:r>
            <a:r>
              <a:rPr lang="en-US" b="0" i="0" dirty="0">
                <a:effectLst/>
                <a:latin typeface="Times New Roman" panose="02020603050405020304" pitchFamily="18" charset="0"/>
                <a:cs typeface="Times New Roman" panose="02020603050405020304" pitchFamily="18" charset="0"/>
              </a:rPr>
              <a:t> A visually appealing introduction featuring high-quality images of Italian dishes, a brief overview of Italian cuisine</a:t>
            </a:r>
          </a:p>
          <a:p>
            <a:pPr marL="342900" indent="-342900" algn="just">
              <a:lnSpc>
                <a:spcPct val="150000"/>
              </a:lnSpc>
              <a:spcAft>
                <a:spcPts val="1200"/>
              </a:spcAft>
              <a:buFont typeface="+mj-lt"/>
              <a:buAutoNum type="arabicPeriod"/>
            </a:pPr>
            <a:r>
              <a:rPr lang="en-US" b="1" i="0" dirty="0">
                <a:effectLst/>
                <a:latin typeface="Times New Roman" panose="02020603050405020304" pitchFamily="18" charset="0"/>
                <a:cs typeface="Times New Roman" panose="02020603050405020304" pitchFamily="18" charset="0"/>
              </a:rPr>
              <a:t>About Italian Food:</a:t>
            </a:r>
            <a:r>
              <a:rPr lang="en-US" b="0" i="0" dirty="0">
                <a:effectLst/>
                <a:latin typeface="Times New Roman" panose="02020603050405020304" pitchFamily="18" charset="0"/>
                <a:cs typeface="Times New Roman" panose="02020603050405020304" pitchFamily="18" charset="0"/>
              </a:rPr>
              <a:t> A dedicated section with informative text about Italian food culture, regional specialties, and key ingredients.</a:t>
            </a:r>
          </a:p>
          <a:p>
            <a:pPr marL="342900" indent="-342900" algn="just">
              <a:lnSpc>
                <a:spcPct val="150000"/>
              </a:lnSpc>
              <a:spcAft>
                <a:spcPts val="1200"/>
              </a:spcAft>
              <a:buFont typeface="+mj-lt"/>
              <a:buAutoNum type="arabicPeriod"/>
            </a:pPr>
            <a:r>
              <a:rPr lang="en-US" b="1" i="0" dirty="0">
                <a:effectLst/>
                <a:latin typeface="Times New Roman" panose="02020603050405020304" pitchFamily="18" charset="0"/>
                <a:cs typeface="Times New Roman" panose="02020603050405020304" pitchFamily="18" charset="0"/>
              </a:rPr>
              <a:t>Popular Dishes:</a:t>
            </a:r>
            <a:r>
              <a:rPr lang="en-US" b="0" i="0" dirty="0">
                <a:effectLst/>
                <a:latin typeface="Times New Roman" panose="02020603050405020304" pitchFamily="18" charset="0"/>
                <a:cs typeface="Times New Roman" panose="02020603050405020304" pitchFamily="18" charset="0"/>
              </a:rPr>
              <a:t> A section showcasing various popular Italian dishes with descriptions, high-resolution images.</a:t>
            </a:r>
          </a:p>
          <a:p>
            <a:pPr marL="285750" indent="-285750" algn="just">
              <a:lnSpc>
                <a:spcPct val="150000"/>
              </a:lnSpc>
              <a:spcAft>
                <a:spcPts val="1200"/>
              </a:spcAft>
              <a:buFont typeface="Arial" panose="020B0604020202020204" pitchFamily="34" charset="0"/>
              <a:buChar char="•"/>
            </a:pPr>
            <a:r>
              <a:rPr lang="en-IN" sz="2000" b="1" i="0" dirty="0">
                <a:effectLst/>
                <a:latin typeface="Times New Roman" panose="02020603050405020304" pitchFamily="18" charset="0"/>
                <a:cs typeface="Times New Roman" panose="02020603050405020304" pitchFamily="18" charset="0"/>
              </a:rPr>
              <a:t>Responsive Design Techniques</a:t>
            </a:r>
            <a:endParaRPr lang="en-US" sz="2000" b="1" i="0" dirty="0">
              <a:effectLst/>
              <a:latin typeface="Times New Roman" panose="02020603050405020304" pitchFamily="18" charset="0"/>
              <a:cs typeface="Times New Roman" panose="02020603050405020304" pitchFamily="18" charset="0"/>
            </a:endParaRPr>
          </a:p>
          <a:p>
            <a:pPr algn="just">
              <a:lnSpc>
                <a:spcPct val="150000"/>
              </a:lnSpc>
            </a:pPr>
            <a:r>
              <a:rPr lang="en-US" b="0" i="0" dirty="0">
                <a:effectLst/>
                <a:latin typeface="Times New Roman" panose="02020603050405020304" pitchFamily="18" charset="0"/>
                <a:cs typeface="Times New Roman" panose="02020603050405020304" pitchFamily="18" charset="0"/>
              </a:rPr>
              <a:t>The website will utilize various techniques to ensure responsiveness across devices:</a:t>
            </a:r>
          </a:p>
          <a:p>
            <a:pPr marL="742950" lvl="1" indent="-285750" algn="just">
              <a:lnSpc>
                <a:spcPct val="150000"/>
              </a:lnSpc>
              <a:buFont typeface="Arial" panose="020B0604020202020204" pitchFamily="34" charset="0"/>
              <a:buChar char="•"/>
            </a:pPr>
            <a:r>
              <a:rPr lang="en-US" b="1" i="0" dirty="0">
                <a:effectLst/>
                <a:latin typeface="Times New Roman" panose="02020603050405020304" pitchFamily="18" charset="0"/>
                <a:cs typeface="Times New Roman" panose="02020603050405020304" pitchFamily="18" charset="0"/>
              </a:rPr>
              <a:t>Media Queries:</a:t>
            </a:r>
            <a:r>
              <a:rPr lang="en-US" b="0" i="0" dirty="0">
                <a:effectLst/>
                <a:latin typeface="Times New Roman" panose="02020603050405020304" pitchFamily="18" charset="0"/>
                <a:cs typeface="Times New Roman" panose="02020603050405020304" pitchFamily="18" charset="0"/>
              </a:rPr>
              <a:t> CSS media queries will be used to adapt the layout, font sizes, and image scaling based on screen size.</a:t>
            </a:r>
          </a:p>
          <a:p>
            <a:pPr marL="742950" lvl="1" indent="-285750" algn="just">
              <a:lnSpc>
                <a:spcPct val="150000"/>
              </a:lnSpc>
              <a:buFont typeface="Arial" panose="020B0604020202020204" pitchFamily="34" charset="0"/>
              <a:buChar char="•"/>
            </a:pPr>
            <a:r>
              <a:rPr lang="en-US" b="1" i="0" dirty="0">
                <a:effectLst/>
                <a:latin typeface="Times New Roman" panose="02020603050405020304" pitchFamily="18" charset="0"/>
                <a:cs typeface="Times New Roman" panose="02020603050405020304" pitchFamily="18" charset="0"/>
              </a:rPr>
              <a:t>Flexbox &amp; Grid Layout:</a:t>
            </a:r>
            <a:r>
              <a:rPr lang="en-US" b="0" i="0" dirty="0">
                <a:effectLst/>
                <a:latin typeface="Times New Roman" panose="02020603050405020304" pitchFamily="18" charset="0"/>
                <a:cs typeface="Times New Roman" panose="02020603050405020304" pitchFamily="18" charset="0"/>
              </a:rPr>
              <a:t> </a:t>
            </a:r>
            <a:r>
              <a:rPr lang="en-US" i="0" dirty="0">
                <a:effectLst/>
                <a:latin typeface="Times New Roman" panose="02020603050405020304" pitchFamily="18" charset="0"/>
                <a:cs typeface="Times New Roman" panose="02020603050405020304" pitchFamily="18" charset="0"/>
              </a:rPr>
              <a:t>Flexible CSS techniques will ensure the layout adjusts to various screens.</a:t>
            </a:r>
          </a:p>
          <a:p>
            <a:pPr marL="342900" indent="-342900" algn="just">
              <a:lnSpc>
                <a:spcPct val="150000"/>
              </a:lnSpc>
              <a:buFont typeface="+mj-lt"/>
              <a:buAutoNum type="arabicPeriod"/>
            </a:pPr>
            <a:endParaRPr lang="en-US" b="0" i="0" dirty="0">
              <a:effectLst/>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D9227E84-D547-31CA-A63C-0D4470AF3101}"/>
              </a:ext>
            </a:extLst>
          </p:cNvPr>
          <p:cNvSpPr txBox="1"/>
          <p:nvPr/>
        </p:nvSpPr>
        <p:spPr>
          <a:xfrm>
            <a:off x="6431280" y="362861"/>
            <a:ext cx="1066800" cy="381001"/>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Page - 11</a:t>
            </a:r>
          </a:p>
        </p:txBody>
      </p:sp>
    </p:spTree>
    <p:extLst>
      <p:ext uri="{BB962C8B-B14F-4D97-AF65-F5344CB8AC3E}">
        <p14:creationId xmlns:p14="http://schemas.microsoft.com/office/powerpoint/2010/main" val="8196666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0A2E5A-9903-6079-5AC3-EE3C861522C1}"/>
            </a:ext>
          </a:extLst>
        </p:cNvPr>
        <p:cNvGrpSpPr/>
        <p:nvPr/>
      </p:nvGrpSpPr>
      <p:grpSpPr>
        <a:xfrm>
          <a:off x="0" y="0"/>
          <a:ext cx="0" cy="0"/>
          <a:chOff x="0" y="0"/>
          <a:chExt cx="0" cy="0"/>
        </a:xfrm>
      </p:grpSpPr>
      <p:sp>
        <p:nvSpPr>
          <p:cNvPr id="44" name="object 44">
            <a:extLst>
              <a:ext uri="{FF2B5EF4-FFF2-40B4-BE49-F238E27FC236}">
                <a16:creationId xmlns:a16="http://schemas.microsoft.com/office/drawing/2014/main" id="{DB1CBCD8-2495-B833-EF74-F32D9BE8A226}"/>
              </a:ext>
            </a:extLst>
          </p:cNvPr>
          <p:cNvSpPr/>
          <p:nvPr/>
        </p:nvSpPr>
        <p:spPr>
          <a:xfrm>
            <a:off x="304800" y="304799"/>
            <a:ext cx="7178040" cy="9464040"/>
          </a:xfrm>
          <a:custGeom>
            <a:avLst/>
            <a:gdLst/>
            <a:ahLst/>
            <a:cxnLst/>
            <a:rect l="l" t="t" r="r" b="b"/>
            <a:pathLst>
              <a:path w="7178040" h="9464040">
                <a:moveTo>
                  <a:pt x="7178027" y="12"/>
                </a:moveTo>
                <a:lnTo>
                  <a:pt x="7158228" y="12"/>
                </a:lnTo>
                <a:lnTo>
                  <a:pt x="7158228" y="19824"/>
                </a:lnTo>
                <a:lnTo>
                  <a:pt x="7158228" y="9445752"/>
                </a:lnTo>
                <a:lnTo>
                  <a:pt x="18275" y="9445752"/>
                </a:lnTo>
                <a:lnTo>
                  <a:pt x="18275" y="19824"/>
                </a:lnTo>
                <a:lnTo>
                  <a:pt x="7158228" y="19824"/>
                </a:lnTo>
                <a:lnTo>
                  <a:pt x="7158228" y="12"/>
                </a:lnTo>
                <a:lnTo>
                  <a:pt x="0" y="0"/>
                </a:lnTo>
                <a:lnTo>
                  <a:pt x="0" y="18288"/>
                </a:lnTo>
                <a:lnTo>
                  <a:pt x="0" y="19824"/>
                </a:lnTo>
                <a:lnTo>
                  <a:pt x="0" y="9445752"/>
                </a:lnTo>
                <a:lnTo>
                  <a:pt x="0" y="9464040"/>
                </a:lnTo>
                <a:lnTo>
                  <a:pt x="7158228" y="9464040"/>
                </a:lnTo>
                <a:lnTo>
                  <a:pt x="7178027" y="9464040"/>
                </a:lnTo>
                <a:lnTo>
                  <a:pt x="7178027" y="9445752"/>
                </a:lnTo>
                <a:lnTo>
                  <a:pt x="7178027" y="19824"/>
                </a:lnTo>
                <a:lnTo>
                  <a:pt x="7178027" y="18288"/>
                </a:lnTo>
                <a:lnTo>
                  <a:pt x="7178027" y="12"/>
                </a:lnTo>
                <a:close/>
              </a:path>
            </a:pathLst>
          </a:custGeom>
          <a:solidFill>
            <a:srgbClr val="000000"/>
          </a:solidFill>
        </p:spPr>
        <p:txBody>
          <a:bodyPr wrap="square" lIns="0" tIns="0" rIns="0" bIns="0" rtlCol="0"/>
          <a:lstStyle/>
          <a:p>
            <a:endParaRPr/>
          </a:p>
        </p:txBody>
      </p:sp>
      <p:sp>
        <p:nvSpPr>
          <p:cNvPr id="3" name="TextBox 2">
            <a:extLst>
              <a:ext uri="{FF2B5EF4-FFF2-40B4-BE49-F238E27FC236}">
                <a16:creationId xmlns:a16="http://schemas.microsoft.com/office/drawing/2014/main" id="{39454CF7-0EF1-8922-7700-E7F4F43588CF}"/>
              </a:ext>
            </a:extLst>
          </p:cNvPr>
          <p:cNvSpPr txBox="1"/>
          <p:nvPr/>
        </p:nvSpPr>
        <p:spPr>
          <a:xfrm>
            <a:off x="685800" y="685800"/>
            <a:ext cx="6400800" cy="9106596"/>
          </a:xfrm>
          <a:prstGeom prst="rect">
            <a:avLst/>
          </a:prstGeom>
          <a:noFill/>
        </p:spPr>
        <p:txBody>
          <a:bodyPr wrap="square" rtlCol="0">
            <a:spAutoFit/>
          </a:bodyPr>
          <a:lstStyle/>
          <a:p>
            <a:pPr marL="285750" indent="-285750" algn="just">
              <a:lnSpc>
                <a:spcPct val="150000"/>
              </a:lnSpc>
              <a:spcAft>
                <a:spcPts val="1800"/>
              </a:spcAft>
              <a:buFont typeface="Arial" panose="020B0604020202020204" pitchFamily="34" charset="0"/>
              <a:buChar char="•"/>
            </a:pPr>
            <a:r>
              <a:rPr lang="en-IN" sz="2000" b="1" i="0" dirty="0">
                <a:effectLst/>
                <a:latin typeface="Times New Roman" panose="02020603050405020304" pitchFamily="18" charset="0"/>
                <a:cs typeface="Times New Roman" panose="02020603050405020304" pitchFamily="18" charset="0"/>
              </a:rPr>
              <a:t>User Interface (UI) Design</a:t>
            </a:r>
          </a:p>
          <a:p>
            <a:pPr algn="just">
              <a:lnSpc>
                <a:spcPct val="150000"/>
              </a:lnSpc>
              <a:spcAft>
                <a:spcPts val="1800"/>
              </a:spcAft>
            </a:pPr>
            <a:r>
              <a:rPr lang="en-US" b="0" i="0" dirty="0">
                <a:effectLst/>
                <a:latin typeface="Times New Roman" panose="02020603050405020304" pitchFamily="18" charset="0"/>
                <a:cs typeface="Times New Roman" panose="02020603050405020304" pitchFamily="18" charset="0"/>
              </a:rPr>
              <a:t>The UI will prioritize a clean and intuitive design:</a:t>
            </a:r>
          </a:p>
          <a:p>
            <a:pPr marL="342900" indent="-342900" algn="just">
              <a:lnSpc>
                <a:spcPct val="150000"/>
              </a:lnSpc>
              <a:spcAft>
                <a:spcPts val="1200"/>
              </a:spcAft>
              <a:buFont typeface="+mj-lt"/>
              <a:buAutoNum type="arabicPeriod"/>
            </a:pPr>
            <a:r>
              <a:rPr lang="en-US" b="1" i="0" dirty="0">
                <a:effectLst/>
                <a:latin typeface="Times New Roman" panose="02020603050405020304" pitchFamily="18" charset="0"/>
                <a:cs typeface="Times New Roman" panose="02020603050405020304" pitchFamily="18" charset="0"/>
              </a:rPr>
              <a:t>Clear Navigation:</a:t>
            </a:r>
            <a:r>
              <a:rPr lang="en-US" b="0" i="0" dirty="0">
                <a:effectLst/>
                <a:latin typeface="Times New Roman" panose="02020603050405020304" pitchFamily="18" charset="0"/>
                <a:cs typeface="Times New Roman" panose="02020603050405020304" pitchFamily="18" charset="0"/>
              </a:rPr>
              <a:t> A simple navigation bar or menu will be implemented for easy access to different sections of the website.</a:t>
            </a:r>
          </a:p>
          <a:p>
            <a:pPr marL="342900" indent="-342900" algn="just">
              <a:lnSpc>
                <a:spcPct val="150000"/>
              </a:lnSpc>
              <a:spcAft>
                <a:spcPts val="1200"/>
              </a:spcAft>
              <a:buFont typeface="+mj-lt"/>
              <a:buAutoNum type="arabicPeriod"/>
            </a:pPr>
            <a:r>
              <a:rPr lang="en-US" b="1" i="0" dirty="0">
                <a:effectLst/>
                <a:latin typeface="Times New Roman" panose="02020603050405020304" pitchFamily="18" charset="0"/>
                <a:cs typeface="Times New Roman" panose="02020603050405020304" pitchFamily="18" charset="0"/>
              </a:rPr>
              <a:t>Readability:</a:t>
            </a:r>
            <a:r>
              <a:rPr lang="en-US" b="0" i="0" dirty="0">
                <a:effectLst/>
                <a:latin typeface="Times New Roman" panose="02020603050405020304" pitchFamily="18" charset="0"/>
                <a:cs typeface="Times New Roman" panose="02020603050405020304" pitchFamily="18" charset="0"/>
              </a:rPr>
              <a:t> A legible and user-friendly font will be chosen for all text content.</a:t>
            </a:r>
          </a:p>
          <a:p>
            <a:pPr marL="342900" indent="-342900" algn="just">
              <a:lnSpc>
                <a:spcPct val="150000"/>
              </a:lnSpc>
              <a:spcAft>
                <a:spcPts val="1200"/>
              </a:spcAft>
              <a:buFont typeface="+mj-lt"/>
              <a:buAutoNum type="arabicPeriod"/>
            </a:pPr>
            <a:r>
              <a:rPr lang="en-US" b="1" i="0" dirty="0">
                <a:effectLst/>
                <a:latin typeface="Times New Roman" panose="02020603050405020304" pitchFamily="18" charset="0"/>
                <a:cs typeface="Times New Roman" panose="02020603050405020304" pitchFamily="18" charset="0"/>
              </a:rPr>
              <a:t>High-Quality Images:</a:t>
            </a:r>
            <a:r>
              <a:rPr lang="en-US" b="0" i="0" dirty="0">
                <a:effectLst/>
                <a:latin typeface="Times New Roman" panose="02020603050405020304" pitchFamily="18" charset="0"/>
                <a:cs typeface="Times New Roman" panose="02020603050405020304" pitchFamily="18" charset="0"/>
              </a:rPr>
              <a:t> Visually appealing and high-resolution images will be used throughout the website.</a:t>
            </a:r>
          </a:p>
          <a:p>
            <a:pPr marL="342900" indent="-342900" algn="just">
              <a:lnSpc>
                <a:spcPct val="150000"/>
              </a:lnSpc>
              <a:buFont typeface="+mj-lt"/>
              <a:buAutoNum type="arabicPeriod"/>
            </a:pPr>
            <a:r>
              <a:rPr lang="en-US" b="1" i="0" dirty="0">
                <a:effectLst/>
                <a:latin typeface="Times New Roman" panose="02020603050405020304" pitchFamily="18" charset="0"/>
                <a:cs typeface="Times New Roman" panose="02020603050405020304" pitchFamily="18" charset="0"/>
              </a:rPr>
              <a:t>Minimalistic Design:</a:t>
            </a:r>
            <a:r>
              <a:rPr lang="en-US" b="0" i="0" dirty="0">
                <a:effectLst/>
                <a:latin typeface="Times New Roman" panose="02020603050405020304" pitchFamily="18" charset="0"/>
                <a:cs typeface="Times New Roman" panose="02020603050405020304" pitchFamily="18" charset="0"/>
              </a:rPr>
              <a:t> A clutter-free and visually balanced design will enhance user experience on smaller screens.</a:t>
            </a:r>
          </a:p>
          <a:p>
            <a:pPr algn="just">
              <a:lnSpc>
                <a:spcPct val="150000"/>
              </a:lnSpc>
            </a:pPr>
            <a:endParaRPr lang="en-US" dirty="0">
              <a:latin typeface="Times New Roman" panose="02020603050405020304" pitchFamily="18" charset="0"/>
              <a:cs typeface="Times New Roman" panose="02020603050405020304" pitchFamily="18" charset="0"/>
            </a:endParaRPr>
          </a:p>
          <a:p>
            <a:pPr marL="342900" indent="-342900" algn="just">
              <a:lnSpc>
                <a:spcPct val="150000"/>
              </a:lnSpc>
              <a:spcAft>
                <a:spcPts val="1200"/>
              </a:spcAft>
              <a:buFont typeface="Arial" panose="020B0604020202020204" pitchFamily="34" charset="0"/>
              <a:buChar char="•"/>
            </a:pPr>
            <a:r>
              <a:rPr lang="en-IN" sz="2000" b="1" i="0" dirty="0">
                <a:effectLst/>
                <a:latin typeface="Times New Roman" panose="02020603050405020304" pitchFamily="18" charset="0"/>
                <a:cs typeface="Times New Roman" panose="02020603050405020304" pitchFamily="18" charset="0"/>
              </a:rPr>
              <a:t>Conc</a:t>
            </a:r>
            <a:r>
              <a:rPr lang="en-IN" sz="2000" b="1" dirty="0">
                <a:latin typeface="Times New Roman" panose="02020603050405020304" pitchFamily="18" charset="0"/>
                <a:cs typeface="Times New Roman" panose="02020603050405020304" pitchFamily="18" charset="0"/>
              </a:rPr>
              <a:t>lusion</a:t>
            </a:r>
          </a:p>
          <a:p>
            <a:pPr algn="just">
              <a:lnSpc>
                <a:spcPct val="150000"/>
              </a:lnSpc>
            </a:pPr>
            <a:r>
              <a:rPr lang="en-US" b="0" i="0" dirty="0">
                <a:effectLst/>
                <a:latin typeface="Times New Roman" panose="02020603050405020304" pitchFamily="18" charset="0"/>
                <a:cs typeface="Times New Roman" panose="02020603050405020304" pitchFamily="18" charset="0"/>
              </a:rPr>
              <a:t>By following this design methodology and best practices for responsive web development, this project will create a user-friendly and engaging website dedicated to Italian food. The website's content and functionalities will be accessible and visually appealing across various devices</a:t>
            </a:r>
          </a:p>
          <a:p>
            <a:pPr marL="342900" indent="-342900" algn="just">
              <a:lnSpc>
                <a:spcPct val="150000"/>
              </a:lnSpc>
              <a:buFont typeface="+mj-lt"/>
              <a:buAutoNum type="arabicPeriod"/>
            </a:pPr>
            <a:endParaRPr lang="en-US" b="0" i="0" dirty="0">
              <a:effectLst/>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7B0A5577-FC19-2482-4A5E-4559BD090D3B}"/>
              </a:ext>
            </a:extLst>
          </p:cNvPr>
          <p:cNvSpPr txBox="1"/>
          <p:nvPr/>
        </p:nvSpPr>
        <p:spPr>
          <a:xfrm>
            <a:off x="6431280" y="362861"/>
            <a:ext cx="1066800" cy="381001"/>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Page - 12</a:t>
            </a:r>
          </a:p>
        </p:txBody>
      </p:sp>
    </p:spTree>
    <p:extLst>
      <p:ext uri="{BB962C8B-B14F-4D97-AF65-F5344CB8AC3E}">
        <p14:creationId xmlns:p14="http://schemas.microsoft.com/office/powerpoint/2010/main" val="35263609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0A2E5A-9903-6079-5AC3-EE3C861522C1}"/>
            </a:ext>
          </a:extLst>
        </p:cNvPr>
        <p:cNvGrpSpPr/>
        <p:nvPr/>
      </p:nvGrpSpPr>
      <p:grpSpPr>
        <a:xfrm>
          <a:off x="0" y="0"/>
          <a:ext cx="0" cy="0"/>
          <a:chOff x="0" y="0"/>
          <a:chExt cx="0" cy="0"/>
        </a:xfrm>
      </p:grpSpPr>
      <p:sp>
        <p:nvSpPr>
          <p:cNvPr id="44" name="object 44">
            <a:extLst>
              <a:ext uri="{FF2B5EF4-FFF2-40B4-BE49-F238E27FC236}">
                <a16:creationId xmlns:a16="http://schemas.microsoft.com/office/drawing/2014/main" id="{DB1CBCD8-2495-B833-EF74-F32D9BE8A226}"/>
              </a:ext>
            </a:extLst>
          </p:cNvPr>
          <p:cNvSpPr/>
          <p:nvPr/>
        </p:nvSpPr>
        <p:spPr>
          <a:xfrm>
            <a:off x="304800" y="304799"/>
            <a:ext cx="7178040" cy="9464040"/>
          </a:xfrm>
          <a:custGeom>
            <a:avLst/>
            <a:gdLst/>
            <a:ahLst/>
            <a:cxnLst/>
            <a:rect l="l" t="t" r="r" b="b"/>
            <a:pathLst>
              <a:path w="7178040" h="9464040">
                <a:moveTo>
                  <a:pt x="7178027" y="12"/>
                </a:moveTo>
                <a:lnTo>
                  <a:pt x="7158228" y="12"/>
                </a:lnTo>
                <a:lnTo>
                  <a:pt x="7158228" y="19824"/>
                </a:lnTo>
                <a:lnTo>
                  <a:pt x="7158228" y="9445752"/>
                </a:lnTo>
                <a:lnTo>
                  <a:pt x="18275" y="9445752"/>
                </a:lnTo>
                <a:lnTo>
                  <a:pt x="18275" y="19824"/>
                </a:lnTo>
                <a:lnTo>
                  <a:pt x="7158228" y="19824"/>
                </a:lnTo>
                <a:lnTo>
                  <a:pt x="7158228" y="12"/>
                </a:lnTo>
                <a:lnTo>
                  <a:pt x="0" y="0"/>
                </a:lnTo>
                <a:lnTo>
                  <a:pt x="0" y="18288"/>
                </a:lnTo>
                <a:lnTo>
                  <a:pt x="0" y="19824"/>
                </a:lnTo>
                <a:lnTo>
                  <a:pt x="0" y="9445752"/>
                </a:lnTo>
                <a:lnTo>
                  <a:pt x="0" y="9464040"/>
                </a:lnTo>
                <a:lnTo>
                  <a:pt x="7158228" y="9464040"/>
                </a:lnTo>
                <a:lnTo>
                  <a:pt x="7178027" y="9464040"/>
                </a:lnTo>
                <a:lnTo>
                  <a:pt x="7178027" y="9445752"/>
                </a:lnTo>
                <a:lnTo>
                  <a:pt x="7178027" y="19824"/>
                </a:lnTo>
                <a:lnTo>
                  <a:pt x="7178027" y="18288"/>
                </a:lnTo>
                <a:lnTo>
                  <a:pt x="7178027" y="12"/>
                </a:lnTo>
                <a:close/>
              </a:path>
            </a:pathLst>
          </a:custGeom>
          <a:solidFill>
            <a:srgbClr val="000000"/>
          </a:solidFill>
        </p:spPr>
        <p:txBody>
          <a:bodyPr wrap="square" lIns="0" tIns="0" rIns="0" bIns="0" rtlCol="0"/>
          <a:lstStyle/>
          <a:p>
            <a:endParaRPr/>
          </a:p>
        </p:txBody>
      </p:sp>
      <p:sp>
        <p:nvSpPr>
          <p:cNvPr id="2" name="TextBox 1">
            <a:extLst>
              <a:ext uri="{FF2B5EF4-FFF2-40B4-BE49-F238E27FC236}">
                <a16:creationId xmlns:a16="http://schemas.microsoft.com/office/drawing/2014/main" id="{7CCBCD91-25D9-AA12-9F8D-960BF0D28508}"/>
              </a:ext>
            </a:extLst>
          </p:cNvPr>
          <p:cNvSpPr txBox="1"/>
          <p:nvPr/>
        </p:nvSpPr>
        <p:spPr>
          <a:xfrm>
            <a:off x="114300" y="551802"/>
            <a:ext cx="7543800" cy="584775"/>
          </a:xfrm>
          <a:prstGeom prst="rect">
            <a:avLst/>
          </a:prstGeom>
          <a:noFill/>
        </p:spPr>
        <p:txBody>
          <a:bodyPr wrap="square" rtlCol="0">
            <a:spAutoFit/>
          </a:bodyPr>
          <a:lstStyle/>
          <a:p>
            <a:pPr algn="ctr"/>
            <a:r>
              <a:rPr lang="en-IN" sz="3200" b="1" dirty="0">
                <a:latin typeface="Times New Roman" panose="02020603050405020304" pitchFamily="18" charset="0"/>
                <a:cs typeface="Times New Roman" panose="02020603050405020304" pitchFamily="18" charset="0"/>
              </a:rPr>
              <a:t>RESULTS</a:t>
            </a:r>
          </a:p>
        </p:txBody>
      </p:sp>
      <p:sp>
        <p:nvSpPr>
          <p:cNvPr id="3" name="TextBox 2">
            <a:extLst>
              <a:ext uri="{FF2B5EF4-FFF2-40B4-BE49-F238E27FC236}">
                <a16:creationId xmlns:a16="http://schemas.microsoft.com/office/drawing/2014/main" id="{39454CF7-0EF1-8922-7700-E7F4F43588CF}"/>
              </a:ext>
            </a:extLst>
          </p:cNvPr>
          <p:cNvSpPr txBox="1"/>
          <p:nvPr/>
        </p:nvSpPr>
        <p:spPr>
          <a:xfrm>
            <a:off x="693420" y="1158717"/>
            <a:ext cx="6400800" cy="1154162"/>
          </a:xfrm>
          <a:prstGeom prst="rect">
            <a:avLst/>
          </a:prstGeom>
          <a:noFill/>
        </p:spPr>
        <p:txBody>
          <a:bodyPr wrap="square" rtlCol="0">
            <a:spAutoFit/>
          </a:bodyPr>
          <a:lstStyle/>
          <a:p>
            <a:pPr marL="342900" indent="-342900" algn="just">
              <a:lnSpc>
                <a:spcPct val="150000"/>
              </a:lnSpc>
              <a:spcAft>
                <a:spcPts val="1800"/>
              </a:spcAft>
              <a:buFont typeface="Arial" panose="020B0604020202020204" pitchFamily="34" charset="0"/>
              <a:buChar char="•"/>
            </a:pPr>
            <a:r>
              <a:rPr lang="en-US" sz="2400" b="1" i="0" dirty="0">
                <a:effectLst/>
                <a:latin typeface="Times New Roman" panose="02020603050405020304" pitchFamily="18" charset="0"/>
                <a:cs typeface="Times New Roman" panose="02020603050405020304" pitchFamily="18" charset="0"/>
              </a:rPr>
              <a:t>Code Snippets</a:t>
            </a:r>
          </a:p>
          <a:p>
            <a:pPr marL="342900" indent="-342900">
              <a:spcAft>
                <a:spcPts val="1800"/>
              </a:spcAft>
              <a:buFont typeface="+mj-lt"/>
              <a:buAutoNum type="arabicPeriod"/>
            </a:pPr>
            <a:r>
              <a:rPr lang="en-US" b="1" i="0" dirty="0">
                <a:effectLst/>
                <a:latin typeface="Times New Roman" panose="02020603050405020304" pitchFamily="18" charset="0"/>
                <a:cs typeface="Times New Roman" panose="02020603050405020304" pitchFamily="18" charset="0"/>
              </a:rPr>
              <a:t>Navigation Bar with Responsive Menu and Search Function</a:t>
            </a:r>
          </a:p>
        </p:txBody>
      </p:sp>
      <p:pic>
        <p:nvPicPr>
          <p:cNvPr id="5" name="Picture 4">
            <a:extLst>
              <a:ext uri="{FF2B5EF4-FFF2-40B4-BE49-F238E27FC236}">
                <a16:creationId xmlns:a16="http://schemas.microsoft.com/office/drawing/2014/main" id="{61B43C15-1D7C-8399-4E31-4886566FE44A}"/>
              </a:ext>
            </a:extLst>
          </p:cNvPr>
          <p:cNvPicPr>
            <a:picLocks noChangeAspect="1"/>
          </p:cNvPicPr>
          <p:nvPr/>
        </p:nvPicPr>
        <p:blipFill>
          <a:blip r:embed="rId2"/>
          <a:stretch>
            <a:fillRect/>
          </a:stretch>
        </p:blipFill>
        <p:spPr>
          <a:xfrm>
            <a:off x="683986" y="2502578"/>
            <a:ext cx="6477000" cy="3307367"/>
          </a:xfrm>
          <a:prstGeom prst="rect">
            <a:avLst/>
          </a:prstGeom>
          <a:ln>
            <a:solidFill>
              <a:schemeClr val="tx1"/>
            </a:solidFill>
          </a:ln>
          <a:effectLst/>
        </p:spPr>
      </p:pic>
      <p:sp>
        <p:nvSpPr>
          <p:cNvPr id="6" name="TextBox 5">
            <a:extLst>
              <a:ext uri="{FF2B5EF4-FFF2-40B4-BE49-F238E27FC236}">
                <a16:creationId xmlns:a16="http://schemas.microsoft.com/office/drawing/2014/main" id="{942F19E8-8A01-E82C-E957-F37F357EE700}"/>
              </a:ext>
            </a:extLst>
          </p:cNvPr>
          <p:cNvSpPr txBox="1"/>
          <p:nvPr/>
        </p:nvSpPr>
        <p:spPr>
          <a:xfrm>
            <a:off x="683986" y="6009804"/>
            <a:ext cx="6400800" cy="369332"/>
          </a:xfrm>
          <a:prstGeom prst="rect">
            <a:avLst/>
          </a:prstGeom>
          <a:noFill/>
        </p:spPr>
        <p:txBody>
          <a:bodyPr wrap="square" rtlCol="0">
            <a:spAutoFit/>
          </a:bodyPr>
          <a:lstStyle/>
          <a:p>
            <a:pPr marL="342900" indent="-342900">
              <a:spcAft>
                <a:spcPts val="1800"/>
              </a:spcAft>
              <a:buFont typeface="+mj-lt"/>
              <a:buAutoNum type="arabicPeriod" startAt="2"/>
            </a:pPr>
            <a:r>
              <a:rPr lang="en-US" b="1" i="0" dirty="0">
                <a:effectLst/>
                <a:latin typeface="Times New Roman" panose="02020603050405020304" pitchFamily="18" charset="0"/>
                <a:cs typeface="Times New Roman" panose="02020603050405020304" pitchFamily="18" charset="0"/>
              </a:rPr>
              <a:t>Homepage Section with Image and Text Content</a:t>
            </a:r>
          </a:p>
        </p:txBody>
      </p:sp>
      <p:pic>
        <p:nvPicPr>
          <p:cNvPr id="12" name="Picture 11">
            <a:extLst>
              <a:ext uri="{FF2B5EF4-FFF2-40B4-BE49-F238E27FC236}">
                <a16:creationId xmlns:a16="http://schemas.microsoft.com/office/drawing/2014/main" id="{F60C0692-5126-25CD-FB76-E493627EF465}"/>
              </a:ext>
            </a:extLst>
          </p:cNvPr>
          <p:cNvPicPr>
            <a:picLocks noChangeAspect="1"/>
          </p:cNvPicPr>
          <p:nvPr/>
        </p:nvPicPr>
        <p:blipFill>
          <a:blip r:embed="rId3"/>
          <a:stretch>
            <a:fillRect/>
          </a:stretch>
        </p:blipFill>
        <p:spPr>
          <a:xfrm>
            <a:off x="693420" y="6607010"/>
            <a:ext cx="6477000" cy="2933954"/>
          </a:xfrm>
          <a:prstGeom prst="rect">
            <a:avLst/>
          </a:prstGeom>
          <a:ln>
            <a:solidFill>
              <a:schemeClr val="tx1"/>
            </a:solidFill>
          </a:ln>
        </p:spPr>
      </p:pic>
      <p:sp>
        <p:nvSpPr>
          <p:cNvPr id="13" name="TextBox 12">
            <a:extLst>
              <a:ext uri="{FF2B5EF4-FFF2-40B4-BE49-F238E27FC236}">
                <a16:creationId xmlns:a16="http://schemas.microsoft.com/office/drawing/2014/main" id="{B47124C5-B0B8-4665-785B-1E2107DB837B}"/>
              </a:ext>
            </a:extLst>
          </p:cNvPr>
          <p:cNvSpPr txBox="1"/>
          <p:nvPr/>
        </p:nvSpPr>
        <p:spPr>
          <a:xfrm>
            <a:off x="6431280" y="362861"/>
            <a:ext cx="1066800" cy="381001"/>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Page - 13</a:t>
            </a:r>
          </a:p>
        </p:txBody>
      </p:sp>
    </p:spTree>
    <p:extLst>
      <p:ext uri="{BB962C8B-B14F-4D97-AF65-F5344CB8AC3E}">
        <p14:creationId xmlns:p14="http://schemas.microsoft.com/office/powerpoint/2010/main" val="10719379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0A2E5A-9903-6079-5AC3-EE3C861522C1}"/>
            </a:ext>
          </a:extLst>
        </p:cNvPr>
        <p:cNvGrpSpPr/>
        <p:nvPr/>
      </p:nvGrpSpPr>
      <p:grpSpPr>
        <a:xfrm>
          <a:off x="0" y="0"/>
          <a:ext cx="0" cy="0"/>
          <a:chOff x="0" y="0"/>
          <a:chExt cx="0" cy="0"/>
        </a:xfrm>
      </p:grpSpPr>
      <p:sp>
        <p:nvSpPr>
          <p:cNvPr id="44" name="object 44">
            <a:extLst>
              <a:ext uri="{FF2B5EF4-FFF2-40B4-BE49-F238E27FC236}">
                <a16:creationId xmlns:a16="http://schemas.microsoft.com/office/drawing/2014/main" id="{DB1CBCD8-2495-B833-EF74-F32D9BE8A226}"/>
              </a:ext>
            </a:extLst>
          </p:cNvPr>
          <p:cNvSpPr/>
          <p:nvPr/>
        </p:nvSpPr>
        <p:spPr>
          <a:xfrm>
            <a:off x="304800" y="304799"/>
            <a:ext cx="7178040" cy="9464040"/>
          </a:xfrm>
          <a:custGeom>
            <a:avLst/>
            <a:gdLst/>
            <a:ahLst/>
            <a:cxnLst/>
            <a:rect l="l" t="t" r="r" b="b"/>
            <a:pathLst>
              <a:path w="7178040" h="9464040">
                <a:moveTo>
                  <a:pt x="7178027" y="12"/>
                </a:moveTo>
                <a:lnTo>
                  <a:pt x="7158228" y="12"/>
                </a:lnTo>
                <a:lnTo>
                  <a:pt x="7158228" y="19824"/>
                </a:lnTo>
                <a:lnTo>
                  <a:pt x="7158228" y="9445752"/>
                </a:lnTo>
                <a:lnTo>
                  <a:pt x="18275" y="9445752"/>
                </a:lnTo>
                <a:lnTo>
                  <a:pt x="18275" y="19824"/>
                </a:lnTo>
                <a:lnTo>
                  <a:pt x="7158228" y="19824"/>
                </a:lnTo>
                <a:lnTo>
                  <a:pt x="7158228" y="12"/>
                </a:lnTo>
                <a:lnTo>
                  <a:pt x="0" y="0"/>
                </a:lnTo>
                <a:lnTo>
                  <a:pt x="0" y="18288"/>
                </a:lnTo>
                <a:lnTo>
                  <a:pt x="0" y="19824"/>
                </a:lnTo>
                <a:lnTo>
                  <a:pt x="0" y="9445752"/>
                </a:lnTo>
                <a:lnTo>
                  <a:pt x="0" y="9464040"/>
                </a:lnTo>
                <a:lnTo>
                  <a:pt x="7158228" y="9464040"/>
                </a:lnTo>
                <a:lnTo>
                  <a:pt x="7178027" y="9464040"/>
                </a:lnTo>
                <a:lnTo>
                  <a:pt x="7178027" y="9445752"/>
                </a:lnTo>
                <a:lnTo>
                  <a:pt x="7178027" y="19824"/>
                </a:lnTo>
                <a:lnTo>
                  <a:pt x="7178027" y="18288"/>
                </a:lnTo>
                <a:lnTo>
                  <a:pt x="7178027" y="12"/>
                </a:lnTo>
                <a:close/>
              </a:path>
            </a:pathLst>
          </a:custGeom>
          <a:solidFill>
            <a:srgbClr val="000000"/>
          </a:solidFill>
        </p:spPr>
        <p:txBody>
          <a:bodyPr wrap="square" lIns="0" tIns="0" rIns="0" bIns="0" rtlCol="0"/>
          <a:lstStyle/>
          <a:p>
            <a:endParaRPr/>
          </a:p>
        </p:txBody>
      </p:sp>
      <p:sp>
        <p:nvSpPr>
          <p:cNvPr id="3" name="TextBox 2">
            <a:extLst>
              <a:ext uri="{FF2B5EF4-FFF2-40B4-BE49-F238E27FC236}">
                <a16:creationId xmlns:a16="http://schemas.microsoft.com/office/drawing/2014/main" id="{39454CF7-0EF1-8922-7700-E7F4F43588CF}"/>
              </a:ext>
            </a:extLst>
          </p:cNvPr>
          <p:cNvSpPr txBox="1"/>
          <p:nvPr/>
        </p:nvSpPr>
        <p:spPr>
          <a:xfrm>
            <a:off x="617220" y="765063"/>
            <a:ext cx="6400800" cy="369332"/>
          </a:xfrm>
          <a:prstGeom prst="rect">
            <a:avLst/>
          </a:prstGeom>
          <a:noFill/>
        </p:spPr>
        <p:txBody>
          <a:bodyPr wrap="square" rtlCol="0">
            <a:spAutoFit/>
          </a:bodyPr>
          <a:lstStyle/>
          <a:p>
            <a:pPr marL="342900" indent="-342900">
              <a:spcAft>
                <a:spcPts val="1800"/>
              </a:spcAft>
              <a:buFont typeface="+mj-lt"/>
              <a:buAutoNum type="arabicPeriod" startAt="3"/>
            </a:pPr>
            <a:r>
              <a:rPr lang="en-IN" b="1" i="0" dirty="0">
                <a:effectLst/>
                <a:latin typeface="Times New Roman" panose="02020603050405020304" pitchFamily="18" charset="0"/>
                <a:cs typeface="Times New Roman" panose="02020603050405020304" pitchFamily="18" charset="0"/>
              </a:rPr>
              <a:t>Explore Our Menu Section</a:t>
            </a:r>
            <a:endParaRPr lang="en-US" b="1" i="0" dirty="0">
              <a:effectLst/>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942F19E8-8A01-E82C-E957-F37F357EE700}"/>
              </a:ext>
            </a:extLst>
          </p:cNvPr>
          <p:cNvSpPr txBox="1"/>
          <p:nvPr/>
        </p:nvSpPr>
        <p:spPr>
          <a:xfrm>
            <a:off x="617220" y="5264828"/>
            <a:ext cx="6400800" cy="369332"/>
          </a:xfrm>
          <a:prstGeom prst="rect">
            <a:avLst/>
          </a:prstGeom>
          <a:noFill/>
        </p:spPr>
        <p:txBody>
          <a:bodyPr wrap="square" rtlCol="0">
            <a:spAutoFit/>
          </a:bodyPr>
          <a:lstStyle/>
          <a:p>
            <a:pPr marL="342900" indent="-342900">
              <a:spcAft>
                <a:spcPts val="1800"/>
              </a:spcAft>
              <a:buFont typeface="+mj-lt"/>
              <a:buAutoNum type="arabicPeriod" startAt="4"/>
            </a:pPr>
            <a:r>
              <a:rPr lang="en-IN" b="1" i="0" dirty="0">
                <a:effectLst/>
                <a:latin typeface="Times New Roman" panose="02020603050405020304" pitchFamily="18" charset="0"/>
                <a:cs typeface="Times New Roman" panose="02020603050405020304" pitchFamily="18" charset="0"/>
              </a:rPr>
              <a:t>"Excursions with Discount" Section</a:t>
            </a:r>
            <a:endParaRPr lang="en-US" b="1" i="0" dirty="0">
              <a:effectLst/>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8715A197-C766-0EFE-345C-8C74E47459A4}"/>
              </a:ext>
            </a:extLst>
          </p:cNvPr>
          <p:cNvPicPr>
            <a:picLocks noChangeAspect="1"/>
          </p:cNvPicPr>
          <p:nvPr/>
        </p:nvPicPr>
        <p:blipFill>
          <a:blip r:embed="rId2"/>
          <a:stretch>
            <a:fillRect/>
          </a:stretch>
        </p:blipFill>
        <p:spPr>
          <a:xfrm>
            <a:off x="617220" y="1269374"/>
            <a:ext cx="6553200" cy="3759825"/>
          </a:xfrm>
          <a:prstGeom prst="rect">
            <a:avLst/>
          </a:prstGeom>
          <a:ln>
            <a:solidFill>
              <a:schemeClr val="tx1"/>
            </a:solidFill>
          </a:ln>
        </p:spPr>
      </p:pic>
      <p:pic>
        <p:nvPicPr>
          <p:cNvPr id="9" name="Picture 8">
            <a:extLst>
              <a:ext uri="{FF2B5EF4-FFF2-40B4-BE49-F238E27FC236}">
                <a16:creationId xmlns:a16="http://schemas.microsoft.com/office/drawing/2014/main" id="{07B3B6D8-CE9E-9DC2-4EE1-072C06FFBE00}"/>
              </a:ext>
            </a:extLst>
          </p:cNvPr>
          <p:cNvPicPr>
            <a:picLocks noChangeAspect="1"/>
          </p:cNvPicPr>
          <p:nvPr/>
        </p:nvPicPr>
        <p:blipFill>
          <a:blip r:embed="rId3"/>
          <a:stretch>
            <a:fillRect/>
          </a:stretch>
        </p:blipFill>
        <p:spPr>
          <a:xfrm>
            <a:off x="617220" y="5869790"/>
            <a:ext cx="6553200" cy="3579010"/>
          </a:xfrm>
          <a:prstGeom prst="rect">
            <a:avLst/>
          </a:prstGeom>
          <a:ln>
            <a:solidFill>
              <a:schemeClr val="tx1"/>
            </a:solidFill>
          </a:ln>
        </p:spPr>
      </p:pic>
      <p:sp>
        <p:nvSpPr>
          <p:cNvPr id="10" name="TextBox 9">
            <a:extLst>
              <a:ext uri="{FF2B5EF4-FFF2-40B4-BE49-F238E27FC236}">
                <a16:creationId xmlns:a16="http://schemas.microsoft.com/office/drawing/2014/main" id="{4985280C-8C19-309D-8BCD-6287E82C7196}"/>
              </a:ext>
            </a:extLst>
          </p:cNvPr>
          <p:cNvSpPr txBox="1"/>
          <p:nvPr/>
        </p:nvSpPr>
        <p:spPr>
          <a:xfrm>
            <a:off x="6431280" y="362861"/>
            <a:ext cx="1066800" cy="381001"/>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Page - 14</a:t>
            </a:r>
          </a:p>
        </p:txBody>
      </p:sp>
    </p:spTree>
    <p:extLst>
      <p:ext uri="{BB962C8B-B14F-4D97-AF65-F5344CB8AC3E}">
        <p14:creationId xmlns:p14="http://schemas.microsoft.com/office/powerpoint/2010/main" val="30980423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0A2E5A-9903-6079-5AC3-EE3C861522C1}"/>
            </a:ext>
          </a:extLst>
        </p:cNvPr>
        <p:cNvGrpSpPr/>
        <p:nvPr/>
      </p:nvGrpSpPr>
      <p:grpSpPr>
        <a:xfrm>
          <a:off x="0" y="0"/>
          <a:ext cx="0" cy="0"/>
          <a:chOff x="0" y="0"/>
          <a:chExt cx="0" cy="0"/>
        </a:xfrm>
      </p:grpSpPr>
      <p:sp>
        <p:nvSpPr>
          <p:cNvPr id="44" name="object 44">
            <a:extLst>
              <a:ext uri="{FF2B5EF4-FFF2-40B4-BE49-F238E27FC236}">
                <a16:creationId xmlns:a16="http://schemas.microsoft.com/office/drawing/2014/main" id="{DB1CBCD8-2495-B833-EF74-F32D9BE8A226}"/>
              </a:ext>
            </a:extLst>
          </p:cNvPr>
          <p:cNvSpPr/>
          <p:nvPr/>
        </p:nvSpPr>
        <p:spPr>
          <a:xfrm>
            <a:off x="304800" y="304799"/>
            <a:ext cx="7178040" cy="9464040"/>
          </a:xfrm>
          <a:custGeom>
            <a:avLst/>
            <a:gdLst/>
            <a:ahLst/>
            <a:cxnLst/>
            <a:rect l="l" t="t" r="r" b="b"/>
            <a:pathLst>
              <a:path w="7178040" h="9464040">
                <a:moveTo>
                  <a:pt x="7178027" y="12"/>
                </a:moveTo>
                <a:lnTo>
                  <a:pt x="7158228" y="12"/>
                </a:lnTo>
                <a:lnTo>
                  <a:pt x="7158228" y="19824"/>
                </a:lnTo>
                <a:lnTo>
                  <a:pt x="7158228" y="9445752"/>
                </a:lnTo>
                <a:lnTo>
                  <a:pt x="18275" y="9445752"/>
                </a:lnTo>
                <a:lnTo>
                  <a:pt x="18275" y="19824"/>
                </a:lnTo>
                <a:lnTo>
                  <a:pt x="7158228" y="19824"/>
                </a:lnTo>
                <a:lnTo>
                  <a:pt x="7158228" y="12"/>
                </a:lnTo>
                <a:lnTo>
                  <a:pt x="0" y="0"/>
                </a:lnTo>
                <a:lnTo>
                  <a:pt x="0" y="18288"/>
                </a:lnTo>
                <a:lnTo>
                  <a:pt x="0" y="19824"/>
                </a:lnTo>
                <a:lnTo>
                  <a:pt x="0" y="9445752"/>
                </a:lnTo>
                <a:lnTo>
                  <a:pt x="0" y="9464040"/>
                </a:lnTo>
                <a:lnTo>
                  <a:pt x="7158228" y="9464040"/>
                </a:lnTo>
                <a:lnTo>
                  <a:pt x="7178027" y="9464040"/>
                </a:lnTo>
                <a:lnTo>
                  <a:pt x="7178027" y="9445752"/>
                </a:lnTo>
                <a:lnTo>
                  <a:pt x="7178027" y="19824"/>
                </a:lnTo>
                <a:lnTo>
                  <a:pt x="7178027" y="18288"/>
                </a:lnTo>
                <a:lnTo>
                  <a:pt x="7178027" y="12"/>
                </a:lnTo>
                <a:close/>
              </a:path>
            </a:pathLst>
          </a:custGeom>
          <a:solidFill>
            <a:srgbClr val="000000"/>
          </a:solidFill>
        </p:spPr>
        <p:txBody>
          <a:bodyPr wrap="square" lIns="0" tIns="0" rIns="0" bIns="0" rtlCol="0"/>
          <a:lstStyle/>
          <a:p>
            <a:endParaRPr/>
          </a:p>
        </p:txBody>
      </p:sp>
      <p:sp>
        <p:nvSpPr>
          <p:cNvPr id="3" name="TextBox 2">
            <a:extLst>
              <a:ext uri="{FF2B5EF4-FFF2-40B4-BE49-F238E27FC236}">
                <a16:creationId xmlns:a16="http://schemas.microsoft.com/office/drawing/2014/main" id="{39454CF7-0EF1-8922-7700-E7F4F43588CF}"/>
              </a:ext>
            </a:extLst>
          </p:cNvPr>
          <p:cNvSpPr txBox="1"/>
          <p:nvPr/>
        </p:nvSpPr>
        <p:spPr>
          <a:xfrm>
            <a:off x="617220" y="567425"/>
            <a:ext cx="6400800" cy="369332"/>
          </a:xfrm>
          <a:prstGeom prst="rect">
            <a:avLst/>
          </a:prstGeom>
          <a:noFill/>
        </p:spPr>
        <p:txBody>
          <a:bodyPr wrap="square" rtlCol="0">
            <a:spAutoFit/>
          </a:bodyPr>
          <a:lstStyle/>
          <a:p>
            <a:pPr marL="342900" indent="-342900">
              <a:spcAft>
                <a:spcPts val="1800"/>
              </a:spcAft>
              <a:buFont typeface="+mj-lt"/>
              <a:buAutoNum type="arabicPeriod" startAt="5"/>
            </a:pPr>
            <a:r>
              <a:rPr lang="en-US" b="1" i="0" dirty="0">
                <a:effectLst/>
                <a:latin typeface="Times New Roman" panose="02020603050405020304" pitchFamily="18" charset="0"/>
                <a:cs typeface="Times New Roman" panose="02020603050405020304" pitchFamily="18" charset="0"/>
              </a:rPr>
              <a:t>"A Slice of Italy" Section</a:t>
            </a:r>
          </a:p>
        </p:txBody>
      </p:sp>
      <p:sp>
        <p:nvSpPr>
          <p:cNvPr id="6" name="TextBox 5">
            <a:extLst>
              <a:ext uri="{FF2B5EF4-FFF2-40B4-BE49-F238E27FC236}">
                <a16:creationId xmlns:a16="http://schemas.microsoft.com/office/drawing/2014/main" id="{942F19E8-8A01-E82C-E957-F37F357EE700}"/>
              </a:ext>
            </a:extLst>
          </p:cNvPr>
          <p:cNvSpPr txBox="1"/>
          <p:nvPr/>
        </p:nvSpPr>
        <p:spPr>
          <a:xfrm>
            <a:off x="599077" y="5168132"/>
            <a:ext cx="6400800" cy="369332"/>
          </a:xfrm>
          <a:prstGeom prst="rect">
            <a:avLst/>
          </a:prstGeom>
          <a:noFill/>
        </p:spPr>
        <p:txBody>
          <a:bodyPr wrap="square" rtlCol="0">
            <a:spAutoFit/>
          </a:bodyPr>
          <a:lstStyle/>
          <a:p>
            <a:pPr marL="342900" indent="-342900">
              <a:spcAft>
                <a:spcPts val="1800"/>
              </a:spcAft>
              <a:buFont typeface="+mj-lt"/>
              <a:buAutoNum type="arabicPeriod" startAt="6"/>
            </a:pPr>
            <a:r>
              <a:rPr lang="en-IN" b="1" i="0" dirty="0">
                <a:effectLst/>
                <a:latin typeface="Times New Roman" panose="02020603050405020304" pitchFamily="18" charset="0"/>
                <a:cs typeface="Times New Roman" panose="02020603050405020304" pitchFamily="18" charset="0"/>
              </a:rPr>
              <a:t>"Stay Connected" Section</a:t>
            </a:r>
            <a:endParaRPr lang="en-US" b="1" i="0" dirty="0">
              <a:effectLst/>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BD0893F4-D468-9D5C-2AA7-B40D00B2A12E}"/>
              </a:ext>
            </a:extLst>
          </p:cNvPr>
          <p:cNvPicPr>
            <a:picLocks noChangeAspect="1"/>
          </p:cNvPicPr>
          <p:nvPr/>
        </p:nvPicPr>
        <p:blipFill>
          <a:blip r:embed="rId2"/>
          <a:stretch>
            <a:fillRect/>
          </a:stretch>
        </p:blipFill>
        <p:spPr>
          <a:xfrm>
            <a:off x="628106" y="1122814"/>
            <a:ext cx="6527074" cy="3823184"/>
          </a:xfrm>
          <a:prstGeom prst="rect">
            <a:avLst/>
          </a:prstGeom>
          <a:ln>
            <a:solidFill>
              <a:schemeClr val="tx1"/>
            </a:solidFill>
          </a:ln>
        </p:spPr>
      </p:pic>
      <p:pic>
        <p:nvPicPr>
          <p:cNvPr id="11" name="Picture 10">
            <a:extLst>
              <a:ext uri="{FF2B5EF4-FFF2-40B4-BE49-F238E27FC236}">
                <a16:creationId xmlns:a16="http://schemas.microsoft.com/office/drawing/2014/main" id="{611CE5CC-C483-398A-E4FE-BEE754C59CAF}"/>
              </a:ext>
            </a:extLst>
          </p:cNvPr>
          <p:cNvPicPr>
            <a:picLocks noChangeAspect="1"/>
          </p:cNvPicPr>
          <p:nvPr/>
        </p:nvPicPr>
        <p:blipFill>
          <a:blip r:embed="rId3"/>
          <a:stretch>
            <a:fillRect/>
          </a:stretch>
        </p:blipFill>
        <p:spPr>
          <a:xfrm>
            <a:off x="628106" y="5741455"/>
            <a:ext cx="6527074" cy="3696020"/>
          </a:xfrm>
          <a:prstGeom prst="rect">
            <a:avLst/>
          </a:prstGeom>
          <a:ln>
            <a:solidFill>
              <a:schemeClr val="tx1"/>
            </a:solidFill>
          </a:ln>
        </p:spPr>
      </p:pic>
      <p:sp>
        <p:nvSpPr>
          <p:cNvPr id="12" name="TextBox 11">
            <a:extLst>
              <a:ext uri="{FF2B5EF4-FFF2-40B4-BE49-F238E27FC236}">
                <a16:creationId xmlns:a16="http://schemas.microsoft.com/office/drawing/2014/main" id="{B4125244-0507-9353-D952-D3B759322970}"/>
              </a:ext>
            </a:extLst>
          </p:cNvPr>
          <p:cNvSpPr txBox="1"/>
          <p:nvPr/>
        </p:nvSpPr>
        <p:spPr>
          <a:xfrm>
            <a:off x="6431280" y="362861"/>
            <a:ext cx="1066800" cy="381001"/>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Page - 15</a:t>
            </a:r>
          </a:p>
        </p:txBody>
      </p:sp>
    </p:spTree>
    <p:extLst>
      <p:ext uri="{BB962C8B-B14F-4D97-AF65-F5344CB8AC3E}">
        <p14:creationId xmlns:p14="http://schemas.microsoft.com/office/powerpoint/2010/main" val="30157464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0A2E5A-9903-6079-5AC3-EE3C861522C1}"/>
            </a:ext>
          </a:extLst>
        </p:cNvPr>
        <p:cNvGrpSpPr/>
        <p:nvPr/>
      </p:nvGrpSpPr>
      <p:grpSpPr>
        <a:xfrm>
          <a:off x="0" y="0"/>
          <a:ext cx="0" cy="0"/>
          <a:chOff x="0" y="0"/>
          <a:chExt cx="0" cy="0"/>
        </a:xfrm>
      </p:grpSpPr>
      <p:sp>
        <p:nvSpPr>
          <p:cNvPr id="44" name="object 44">
            <a:extLst>
              <a:ext uri="{FF2B5EF4-FFF2-40B4-BE49-F238E27FC236}">
                <a16:creationId xmlns:a16="http://schemas.microsoft.com/office/drawing/2014/main" id="{DB1CBCD8-2495-B833-EF74-F32D9BE8A226}"/>
              </a:ext>
            </a:extLst>
          </p:cNvPr>
          <p:cNvSpPr/>
          <p:nvPr/>
        </p:nvSpPr>
        <p:spPr>
          <a:xfrm>
            <a:off x="304800" y="304799"/>
            <a:ext cx="7178040" cy="9464040"/>
          </a:xfrm>
          <a:custGeom>
            <a:avLst/>
            <a:gdLst/>
            <a:ahLst/>
            <a:cxnLst/>
            <a:rect l="l" t="t" r="r" b="b"/>
            <a:pathLst>
              <a:path w="7178040" h="9464040">
                <a:moveTo>
                  <a:pt x="7178027" y="12"/>
                </a:moveTo>
                <a:lnTo>
                  <a:pt x="7158228" y="12"/>
                </a:lnTo>
                <a:lnTo>
                  <a:pt x="7158228" y="19824"/>
                </a:lnTo>
                <a:lnTo>
                  <a:pt x="7158228" y="9445752"/>
                </a:lnTo>
                <a:lnTo>
                  <a:pt x="18275" y="9445752"/>
                </a:lnTo>
                <a:lnTo>
                  <a:pt x="18275" y="19824"/>
                </a:lnTo>
                <a:lnTo>
                  <a:pt x="7158228" y="19824"/>
                </a:lnTo>
                <a:lnTo>
                  <a:pt x="7158228" y="12"/>
                </a:lnTo>
                <a:lnTo>
                  <a:pt x="0" y="0"/>
                </a:lnTo>
                <a:lnTo>
                  <a:pt x="0" y="18288"/>
                </a:lnTo>
                <a:lnTo>
                  <a:pt x="0" y="19824"/>
                </a:lnTo>
                <a:lnTo>
                  <a:pt x="0" y="9445752"/>
                </a:lnTo>
                <a:lnTo>
                  <a:pt x="0" y="9464040"/>
                </a:lnTo>
                <a:lnTo>
                  <a:pt x="7158228" y="9464040"/>
                </a:lnTo>
                <a:lnTo>
                  <a:pt x="7178027" y="9464040"/>
                </a:lnTo>
                <a:lnTo>
                  <a:pt x="7178027" y="9445752"/>
                </a:lnTo>
                <a:lnTo>
                  <a:pt x="7178027" y="19824"/>
                </a:lnTo>
                <a:lnTo>
                  <a:pt x="7178027" y="18288"/>
                </a:lnTo>
                <a:lnTo>
                  <a:pt x="7178027" y="12"/>
                </a:lnTo>
                <a:close/>
              </a:path>
            </a:pathLst>
          </a:custGeom>
          <a:solidFill>
            <a:srgbClr val="000000"/>
          </a:solidFill>
        </p:spPr>
        <p:txBody>
          <a:bodyPr wrap="square" lIns="0" tIns="0" rIns="0" bIns="0" rtlCol="0"/>
          <a:lstStyle/>
          <a:p>
            <a:endParaRPr/>
          </a:p>
        </p:txBody>
      </p:sp>
      <p:sp>
        <p:nvSpPr>
          <p:cNvPr id="3" name="TextBox 2">
            <a:extLst>
              <a:ext uri="{FF2B5EF4-FFF2-40B4-BE49-F238E27FC236}">
                <a16:creationId xmlns:a16="http://schemas.microsoft.com/office/drawing/2014/main" id="{39454CF7-0EF1-8922-7700-E7F4F43588CF}"/>
              </a:ext>
            </a:extLst>
          </p:cNvPr>
          <p:cNvSpPr txBox="1"/>
          <p:nvPr/>
        </p:nvSpPr>
        <p:spPr>
          <a:xfrm>
            <a:off x="617220" y="567425"/>
            <a:ext cx="6400800" cy="877163"/>
          </a:xfrm>
          <a:prstGeom prst="rect">
            <a:avLst/>
          </a:prstGeom>
          <a:noFill/>
        </p:spPr>
        <p:txBody>
          <a:bodyPr wrap="square" rtlCol="0">
            <a:spAutoFit/>
          </a:bodyPr>
          <a:lstStyle/>
          <a:p>
            <a:pPr marL="342900" indent="-342900">
              <a:spcAft>
                <a:spcPts val="1800"/>
              </a:spcAft>
              <a:buFont typeface="+mj-lt"/>
              <a:buAutoNum type="arabicPeriod" startAt="7"/>
            </a:pPr>
            <a:r>
              <a:rPr lang="en-US" b="1" i="0" dirty="0">
                <a:effectLst/>
                <a:latin typeface="Times New Roman" panose="02020603050405020304" pitchFamily="18" charset="0"/>
                <a:cs typeface="Times New Roman" panose="02020603050405020304" pitchFamily="18" charset="0"/>
              </a:rPr>
              <a:t>Footer Section</a:t>
            </a:r>
          </a:p>
          <a:p>
            <a:pPr marL="285750" indent="-285750">
              <a:spcAft>
                <a:spcPts val="1800"/>
              </a:spcAft>
              <a:buFont typeface="Arial" panose="020B0604020202020204" pitchFamily="34" charset="0"/>
              <a:buChar char="•"/>
            </a:pPr>
            <a:r>
              <a:rPr lang="en-US" sz="1600" b="1" dirty="0">
                <a:latin typeface="Times New Roman" panose="02020603050405020304" pitchFamily="18" charset="0"/>
                <a:cs typeface="Times New Roman" panose="02020603050405020304" pitchFamily="18" charset="0"/>
              </a:rPr>
              <a:t>Social Media Links</a:t>
            </a:r>
            <a:endParaRPr lang="en-US" sz="1600" b="1" i="0" dirty="0">
              <a:effectLst/>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7CC70A76-E764-64F1-6F8F-8AB230443F2E}"/>
              </a:ext>
            </a:extLst>
          </p:cNvPr>
          <p:cNvPicPr>
            <a:picLocks noChangeAspect="1"/>
          </p:cNvPicPr>
          <p:nvPr/>
        </p:nvPicPr>
        <p:blipFill>
          <a:blip r:embed="rId2"/>
          <a:stretch>
            <a:fillRect/>
          </a:stretch>
        </p:blipFill>
        <p:spPr>
          <a:xfrm>
            <a:off x="617220" y="1676400"/>
            <a:ext cx="6569009" cy="4351397"/>
          </a:xfrm>
          <a:prstGeom prst="rect">
            <a:avLst/>
          </a:prstGeom>
        </p:spPr>
      </p:pic>
      <p:pic>
        <p:nvPicPr>
          <p:cNvPr id="13" name="Picture 12">
            <a:extLst>
              <a:ext uri="{FF2B5EF4-FFF2-40B4-BE49-F238E27FC236}">
                <a16:creationId xmlns:a16="http://schemas.microsoft.com/office/drawing/2014/main" id="{58DD0F30-5832-7011-9CF2-A00C35FA77A7}"/>
              </a:ext>
            </a:extLst>
          </p:cNvPr>
          <p:cNvPicPr>
            <a:picLocks noChangeAspect="1"/>
          </p:cNvPicPr>
          <p:nvPr/>
        </p:nvPicPr>
        <p:blipFill>
          <a:blip r:embed="rId3"/>
          <a:stretch>
            <a:fillRect/>
          </a:stretch>
        </p:blipFill>
        <p:spPr>
          <a:xfrm>
            <a:off x="617220" y="6960255"/>
            <a:ext cx="6569009" cy="2480575"/>
          </a:xfrm>
          <a:prstGeom prst="rect">
            <a:avLst/>
          </a:prstGeom>
        </p:spPr>
      </p:pic>
      <p:sp>
        <p:nvSpPr>
          <p:cNvPr id="14" name="TextBox 13">
            <a:extLst>
              <a:ext uri="{FF2B5EF4-FFF2-40B4-BE49-F238E27FC236}">
                <a16:creationId xmlns:a16="http://schemas.microsoft.com/office/drawing/2014/main" id="{5D8B5D93-1537-8DE4-6FBC-C30C10D256E4}"/>
              </a:ext>
            </a:extLst>
          </p:cNvPr>
          <p:cNvSpPr txBox="1"/>
          <p:nvPr/>
        </p:nvSpPr>
        <p:spPr>
          <a:xfrm>
            <a:off x="617220" y="6309360"/>
            <a:ext cx="6569009" cy="369332"/>
          </a:xfrm>
          <a:prstGeom prst="rect">
            <a:avLst/>
          </a:prstGeom>
          <a:noFill/>
        </p:spPr>
        <p:txBody>
          <a:bodyPr wrap="square" rtlCol="0">
            <a:spAutoFit/>
          </a:bodyPr>
          <a:lstStyle/>
          <a:p>
            <a:pPr marL="285750" indent="-285750" algn="just">
              <a:buFont typeface="Arial" panose="020B0604020202020204" pitchFamily="34" charset="0"/>
              <a:buChar char="•"/>
            </a:pPr>
            <a:r>
              <a:rPr lang="en-US" sz="1600" b="1" dirty="0">
                <a:latin typeface="Times New Roman" panose="02020603050405020304" pitchFamily="18" charset="0"/>
                <a:cs typeface="Times New Roman" panose="02020603050405020304" pitchFamily="18" charset="0"/>
              </a:rPr>
              <a:t>I</a:t>
            </a:r>
            <a:r>
              <a:rPr lang="en-US" sz="1600" b="1" i="0" dirty="0">
                <a:effectLst/>
                <a:latin typeface="Times New Roman" panose="02020603050405020304" pitchFamily="18" charset="0"/>
                <a:cs typeface="Times New Roman" panose="02020603050405020304" pitchFamily="18" charset="0"/>
              </a:rPr>
              <a:t>nformative</a:t>
            </a:r>
            <a:r>
              <a:rPr lang="en-US" b="1" i="0" dirty="0">
                <a:effectLst/>
                <a:latin typeface="Times New Roman" panose="02020603050405020304" pitchFamily="18" charset="0"/>
                <a:cs typeface="Times New Roman" panose="02020603050405020304" pitchFamily="18" charset="0"/>
              </a:rPr>
              <a:t> info about company (history, terms &amp; conditions)</a:t>
            </a:r>
            <a:endParaRPr lang="en-IN" b="1" dirty="0">
              <a:latin typeface="Times New Roman" panose="02020603050405020304" pitchFamily="18" charset="0"/>
              <a:cs typeface="Times New Roman" panose="02020603050405020304" pitchFamily="18" charset="0"/>
            </a:endParaRPr>
          </a:p>
        </p:txBody>
      </p:sp>
      <p:sp>
        <p:nvSpPr>
          <p:cNvPr id="15" name="TextBox 14">
            <a:extLst>
              <a:ext uri="{FF2B5EF4-FFF2-40B4-BE49-F238E27FC236}">
                <a16:creationId xmlns:a16="http://schemas.microsoft.com/office/drawing/2014/main" id="{AE49FBFD-74C6-E1C6-B6EA-2750769F3E26}"/>
              </a:ext>
            </a:extLst>
          </p:cNvPr>
          <p:cNvSpPr txBox="1"/>
          <p:nvPr/>
        </p:nvSpPr>
        <p:spPr>
          <a:xfrm>
            <a:off x="6431280" y="362861"/>
            <a:ext cx="1066800" cy="381001"/>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Page - 16</a:t>
            </a:r>
          </a:p>
        </p:txBody>
      </p:sp>
    </p:spTree>
    <p:extLst>
      <p:ext uri="{BB962C8B-B14F-4D97-AF65-F5344CB8AC3E}">
        <p14:creationId xmlns:p14="http://schemas.microsoft.com/office/powerpoint/2010/main" val="37269304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0A2E5A-9903-6079-5AC3-EE3C861522C1}"/>
            </a:ext>
          </a:extLst>
        </p:cNvPr>
        <p:cNvGrpSpPr/>
        <p:nvPr/>
      </p:nvGrpSpPr>
      <p:grpSpPr>
        <a:xfrm>
          <a:off x="0" y="0"/>
          <a:ext cx="0" cy="0"/>
          <a:chOff x="0" y="0"/>
          <a:chExt cx="0" cy="0"/>
        </a:xfrm>
      </p:grpSpPr>
      <p:sp>
        <p:nvSpPr>
          <p:cNvPr id="44" name="object 44">
            <a:extLst>
              <a:ext uri="{FF2B5EF4-FFF2-40B4-BE49-F238E27FC236}">
                <a16:creationId xmlns:a16="http://schemas.microsoft.com/office/drawing/2014/main" id="{DB1CBCD8-2495-B833-EF74-F32D9BE8A226}"/>
              </a:ext>
            </a:extLst>
          </p:cNvPr>
          <p:cNvSpPr/>
          <p:nvPr/>
        </p:nvSpPr>
        <p:spPr>
          <a:xfrm>
            <a:off x="304800" y="304799"/>
            <a:ext cx="7178040" cy="9464040"/>
          </a:xfrm>
          <a:custGeom>
            <a:avLst/>
            <a:gdLst/>
            <a:ahLst/>
            <a:cxnLst/>
            <a:rect l="l" t="t" r="r" b="b"/>
            <a:pathLst>
              <a:path w="7178040" h="9464040">
                <a:moveTo>
                  <a:pt x="7178027" y="12"/>
                </a:moveTo>
                <a:lnTo>
                  <a:pt x="7158228" y="12"/>
                </a:lnTo>
                <a:lnTo>
                  <a:pt x="7158228" y="19824"/>
                </a:lnTo>
                <a:lnTo>
                  <a:pt x="7158228" y="9445752"/>
                </a:lnTo>
                <a:lnTo>
                  <a:pt x="18275" y="9445752"/>
                </a:lnTo>
                <a:lnTo>
                  <a:pt x="18275" y="19824"/>
                </a:lnTo>
                <a:lnTo>
                  <a:pt x="7158228" y="19824"/>
                </a:lnTo>
                <a:lnTo>
                  <a:pt x="7158228" y="12"/>
                </a:lnTo>
                <a:lnTo>
                  <a:pt x="0" y="0"/>
                </a:lnTo>
                <a:lnTo>
                  <a:pt x="0" y="18288"/>
                </a:lnTo>
                <a:lnTo>
                  <a:pt x="0" y="19824"/>
                </a:lnTo>
                <a:lnTo>
                  <a:pt x="0" y="9445752"/>
                </a:lnTo>
                <a:lnTo>
                  <a:pt x="0" y="9464040"/>
                </a:lnTo>
                <a:lnTo>
                  <a:pt x="7158228" y="9464040"/>
                </a:lnTo>
                <a:lnTo>
                  <a:pt x="7178027" y="9464040"/>
                </a:lnTo>
                <a:lnTo>
                  <a:pt x="7178027" y="9445752"/>
                </a:lnTo>
                <a:lnTo>
                  <a:pt x="7178027" y="19824"/>
                </a:lnTo>
                <a:lnTo>
                  <a:pt x="7178027" y="18288"/>
                </a:lnTo>
                <a:lnTo>
                  <a:pt x="7178027" y="12"/>
                </a:lnTo>
                <a:close/>
              </a:path>
            </a:pathLst>
          </a:custGeom>
          <a:solidFill>
            <a:srgbClr val="000000"/>
          </a:solidFill>
        </p:spPr>
        <p:txBody>
          <a:bodyPr wrap="square" lIns="0" tIns="0" rIns="0" bIns="0" rtlCol="0"/>
          <a:lstStyle/>
          <a:p>
            <a:endParaRPr/>
          </a:p>
        </p:txBody>
      </p:sp>
      <p:sp>
        <p:nvSpPr>
          <p:cNvPr id="3" name="TextBox 2">
            <a:extLst>
              <a:ext uri="{FF2B5EF4-FFF2-40B4-BE49-F238E27FC236}">
                <a16:creationId xmlns:a16="http://schemas.microsoft.com/office/drawing/2014/main" id="{39454CF7-0EF1-8922-7700-E7F4F43588CF}"/>
              </a:ext>
            </a:extLst>
          </p:cNvPr>
          <p:cNvSpPr txBox="1"/>
          <p:nvPr/>
        </p:nvSpPr>
        <p:spPr>
          <a:xfrm>
            <a:off x="617220" y="740233"/>
            <a:ext cx="6400800" cy="830997"/>
          </a:xfrm>
          <a:prstGeom prst="rect">
            <a:avLst/>
          </a:prstGeom>
          <a:noFill/>
        </p:spPr>
        <p:txBody>
          <a:bodyPr wrap="square" rtlCol="0">
            <a:spAutoFit/>
          </a:bodyPr>
          <a:lstStyle/>
          <a:p>
            <a:pPr algn="ctr">
              <a:spcAft>
                <a:spcPts val="1800"/>
              </a:spcAft>
            </a:pPr>
            <a:r>
              <a:rPr lang="en-US" sz="2400" b="1" i="0" dirty="0">
                <a:effectLst/>
                <a:latin typeface="Times New Roman" panose="02020603050405020304" pitchFamily="18" charset="0"/>
                <a:cs typeface="Times New Roman" panose="02020603050405020304" pitchFamily="18" charset="0"/>
              </a:rPr>
              <a:t>Transforming Your Website: A Look at Key CSS Code Snippets</a:t>
            </a:r>
          </a:p>
        </p:txBody>
      </p:sp>
      <p:sp>
        <p:nvSpPr>
          <p:cNvPr id="15" name="TextBox 14">
            <a:extLst>
              <a:ext uri="{FF2B5EF4-FFF2-40B4-BE49-F238E27FC236}">
                <a16:creationId xmlns:a16="http://schemas.microsoft.com/office/drawing/2014/main" id="{AE49FBFD-74C6-E1C6-B6EA-2750769F3E26}"/>
              </a:ext>
            </a:extLst>
          </p:cNvPr>
          <p:cNvSpPr txBox="1"/>
          <p:nvPr/>
        </p:nvSpPr>
        <p:spPr>
          <a:xfrm>
            <a:off x="6431280" y="362861"/>
            <a:ext cx="1066800" cy="381001"/>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Page - 17</a:t>
            </a:r>
          </a:p>
        </p:txBody>
      </p:sp>
      <p:pic>
        <p:nvPicPr>
          <p:cNvPr id="4" name="Picture 3">
            <a:extLst>
              <a:ext uri="{FF2B5EF4-FFF2-40B4-BE49-F238E27FC236}">
                <a16:creationId xmlns:a16="http://schemas.microsoft.com/office/drawing/2014/main" id="{75B45F35-4E50-6FB5-C19E-7BC46569FD3D}"/>
              </a:ext>
            </a:extLst>
          </p:cNvPr>
          <p:cNvPicPr>
            <a:picLocks noChangeAspect="1"/>
          </p:cNvPicPr>
          <p:nvPr/>
        </p:nvPicPr>
        <p:blipFill>
          <a:blip r:embed="rId2"/>
          <a:stretch>
            <a:fillRect/>
          </a:stretch>
        </p:blipFill>
        <p:spPr>
          <a:xfrm>
            <a:off x="738881" y="2039321"/>
            <a:ext cx="2994920" cy="6241321"/>
          </a:xfrm>
          <a:prstGeom prst="rect">
            <a:avLst/>
          </a:prstGeom>
          <a:ln>
            <a:solidFill>
              <a:schemeClr val="tx1"/>
            </a:solidFill>
          </a:ln>
          <a:effectLst>
            <a:outerShdw blurRad="1270000" dist="50800" dir="5400000" sx="1000" sy="1000" algn="ctr" rotWithShape="0">
              <a:srgbClr val="000000">
                <a:alpha val="43137"/>
              </a:srgbClr>
            </a:outerShdw>
            <a:reflection stA="0" endPos="65000" dist="50800" dir="5400000" sy="-100000" algn="bl" rotWithShape="0"/>
          </a:effectLst>
        </p:spPr>
      </p:pic>
      <p:pic>
        <p:nvPicPr>
          <p:cNvPr id="7" name="Picture 6">
            <a:extLst>
              <a:ext uri="{FF2B5EF4-FFF2-40B4-BE49-F238E27FC236}">
                <a16:creationId xmlns:a16="http://schemas.microsoft.com/office/drawing/2014/main" id="{69941B20-9247-A4FE-0A89-C69D45D2E3F8}"/>
              </a:ext>
            </a:extLst>
          </p:cNvPr>
          <p:cNvPicPr>
            <a:picLocks noChangeAspect="1"/>
          </p:cNvPicPr>
          <p:nvPr/>
        </p:nvPicPr>
        <p:blipFill>
          <a:blip r:embed="rId3"/>
          <a:stretch>
            <a:fillRect/>
          </a:stretch>
        </p:blipFill>
        <p:spPr>
          <a:xfrm>
            <a:off x="4002315" y="2039320"/>
            <a:ext cx="3101609" cy="6241321"/>
          </a:xfrm>
          <a:prstGeom prst="rect">
            <a:avLst/>
          </a:prstGeom>
          <a:ln>
            <a:solidFill>
              <a:schemeClr val="tx1"/>
            </a:solidFill>
          </a:ln>
        </p:spPr>
      </p:pic>
      <p:sp>
        <p:nvSpPr>
          <p:cNvPr id="8" name="TextBox 7">
            <a:extLst>
              <a:ext uri="{FF2B5EF4-FFF2-40B4-BE49-F238E27FC236}">
                <a16:creationId xmlns:a16="http://schemas.microsoft.com/office/drawing/2014/main" id="{09827174-FBE9-E860-1B57-80002CE1ABC2}"/>
              </a:ext>
            </a:extLst>
          </p:cNvPr>
          <p:cNvSpPr txBox="1"/>
          <p:nvPr/>
        </p:nvSpPr>
        <p:spPr>
          <a:xfrm>
            <a:off x="304800" y="8686800"/>
            <a:ext cx="7162799" cy="381000"/>
          </a:xfrm>
          <a:prstGeom prst="rect">
            <a:avLst/>
          </a:prstGeom>
          <a:noFill/>
        </p:spPr>
        <p:txBody>
          <a:bodyPr wrap="square" rtlCol="0">
            <a:spAutoFit/>
          </a:bodyPr>
          <a:lstStyle/>
          <a:p>
            <a:pPr algn="ctr"/>
            <a:r>
              <a:rPr lang="en-US" b="1" i="0" dirty="0">
                <a:effectLst/>
                <a:latin typeface="Times New Roman" panose="02020603050405020304" pitchFamily="18" charset="0"/>
                <a:cs typeface="Times New Roman" panose="02020603050405020304" pitchFamily="18" charset="0"/>
              </a:rPr>
              <a:t>Unlocking a Responsive Navbar: </a:t>
            </a:r>
            <a:r>
              <a:rPr lang="en-US" i="0" dirty="0">
                <a:effectLst/>
                <a:latin typeface="Times New Roman" panose="02020603050405020304" pitchFamily="18" charset="0"/>
                <a:cs typeface="Times New Roman" panose="02020603050405020304" pitchFamily="18" charset="0"/>
              </a:rPr>
              <a:t>A Look at the CSS Code</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006771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0A2E5A-9903-6079-5AC3-EE3C861522C1}"/>
            </a:ext>
          </a:extLst>
        </p:cNvPr>
        <p:cNvGrpSpPr/>
        <p:nvPr/>
      </p:nvGrpSpPr>
      <p:grpSpPr>
        <a:xfrm>
          <a:off x="0" y="0"/>
          <a:ext cx="0" cy="0"/>
          <a:chOff x="0" y="0"/>
          <a:chExt cx="0" cy="0"/>
        </a:xfrm>
      </p:grpSpPr>
      <p:sp>
        <p:nvSpPr>
          <p:cNvPr id="44" name="object 44">
            <a:extLst>
              <a:ext uri="{FF2B5EF4-FFF2-40B4-BE49-F238E27FC236}">
                <a16:creationId xmlns:a16="http://schemas.microsoft.com/office/drawing/2014/main" id="{DB1CBCD8-2495-B833-EF74-F32D9BE8A226}"/>
              </a:ext>
            </a:extLst>
          </p:cNvPr>
          <p:cNvSpPr/>
          <p:nvPr/>
        </p:nvSpPr>
        <p:spPr>
          <a:xfrm>
            <a:off x="304800" y="304799"/>
            <a:ext cx="7178040" cy="9464040"/>
          </a:xfrm>
          <a:custGeom>
            <a:avLst/>
            <a:gdLst/>
            <a:ahLst/>
            <a:cxnLst/>
            <a:rect l="l" t="t" r="r" b="b"/>
            <a:pathLst>
              <a:path w="7178040" h="9464040">
                <a:moveTo>
                  <a:pt x="7178027" y="12"/>
                </a:moveTo>
                <a:lnTo>
                  <a:pt x="7158228" y="12"/>
                </a:lnTo>
                <a:lnTo>
                  <a:pt x="7158228" y="19824"/>
                </a:lnTo>
                <a:lnTo>
                  <a:pt x="7158228" y="9445752"/>
                </a:lnTo>
                <a:lnTo>
                  <a:pt x="18275" y="9445752"/>
                </a:lnTo>
                <a:lnTo>
                  <a:pt x="18275" y="19824"/>
                </a:lnTo>
                <a:lnTo>
                  <a:pt x="7158228" y="19824"/>
                </a:lnTo>
                <a:lnTo>
                  <a:pt x="7158228" y="12"/>
                </a:lnTo>
                <a:lnTo>
                  <a:pt x="0" y="0"/>
                </a:lnTo>
                <a:lnTo>
                  <a:pt x="0" y="18288"/>
                </a:lnTo>
                <a:lnTo>
                  <a:pt x="0" y="19824"/>
                </a:lnTo>
                <a:lnTo>
                  <a:pt x="0" y="9445752"/>
                </a:lnTo>
                <a:lnTo>
                  <a:pt x="0" y="9464040"/>
                </a:lnTo>
                <a:lnTo>
                  <a:pt x="7158228" y="9464040"/>
                </a:lnTo>
                <a:lnTo>
                  <a:pt x="7178027" y="9464040"/>
                </a:lnTo>
                <a:lnTo>
                  <a:pt x="7178027" y="9445752"/>
                </a:lnTo>
                <a:lnTo>
                  <a:pt x="7178027" y="19824"/>
                </a:lnTo>
                <a:lnTo>
                  <a:pt x="7178027" y="18288"/>
                </a:lnTo>
                <a:lnTo>
                  <a:pt x="7178027" y="12"/>
                </a:lnTo>
                <a:close/>
              </a:path>
            </a:pathLst>
          </a:custGeom>
          <a:solidFill>
            <a:srgbClr val="000000"/>
          </a:solidFill>
        </p:spPr>
        <p:txBody>
          <a:bodyPr wrap="square" lIns="0" tIns="0" rIns="0" bIns="0" rtlCol="0"/>
          <a:lstStyle/>
          <a:p>
            <a:endParaRPr/>
          </a:p>
        </p:txBody>
      </p:sp>
      <p:sp>
        <p:nvSpPr>
          <p:cNvPr id="15" name="TextBox 14">
            <a:extLst>
              <a:ext uri="{FF2B5EF4-FFF2-40B4-BE49-F238E27FC236}">
                <a16:creationId xmlns:a16="http://schemas.microsoft.com/office/drawing/2014/main" id="{AE49FBFD-74C6-E1C6-B6EA-2750769F3E26}"/>
              </a:ext>
            </a:extLst>
          </p:cNvPr>
          <p:cNvSpPr txBox="1"/>
          <p:nvPr/>
        </p:nvSpPr>
        <p:spPr>
          <a:xfrm>
            <a:off x="6431280" y="362861"/>
            <a:ext cx="1066800" cy="369332"/>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Page - 18</a:t>
            </a:r>
          </a:p>
        </p:txBody>
      </p:sp>
      <p:sp>
        <p:nvSpPr>
          <p:cNvPr id="8" name="TextBox 7">
            <a:extLst>
              <a:ext uri="{FF2B5EF4-FFF2-40B4-BE49-F238E27FC236}">
                <a16:creationId xmlns:a16="http://schemas.microsoft.com/office/drawing/2014/main" id="{09827174-FBE9-E860-1B57-80002CE1ABC2}"/>
              </a:ext>
            </a:extLst>
          </p:cNvPr>
          <p:cNvSpPr txBox="1"/>
          <p:nvPr/>
        </p:nvSpPr>
        <p:spPr>
          <a:xfrm>
            <a:off x="710370" y="843108"/>
            <a:ext cx="6254310" cy="2031325"/>
          </a:xfrm>
          <a:prstGeom prst="rect">
            <a:avLst/>
          </a:prstGeom>
          <a:noFill/>
        </p:spPr>
        <p:txBody>
          <a:bodyPr wrap="square" rtlCol="0">
            <a:spAutoFit/>
          </a:bodyPr>
          <a:lstStyle/>
          <a:p>
            <a:pPr algn="ctr"/>
            <a:r>
              <a:rPr lang="en-US" b="1" i="0" dirty="0">
                <a:effectLst/>
                <a:latin typeface="Times New Roman" panose="02020603050405020304" pitchFamily="18" charset="0"/>
                <a:cs typeface="Times New Roman" panose="02020603050405020304" pitchFamily="18" charset="0"/>
              </a:rPr>
              <a:t>Bold and Beautiful Banner: </a:t>
            </a:r>
            <a:r>
              <a:rPr lang="en-US" i="0" dirty="0">
                <a:effectLst/>
                <a:latin typeface="Times New Roman" panose="02020603050405020304" pitchFamily="18" charset="0"/>
                <a:cs typeface="Times New Roman" panose="02020603050405020304" pitchFamily="18" charset="0"/>
              </a:rPr>
              <a:t>CSS Code for a Striking First Page</a:t>
            </a:r>
          </a:p>
          <a:p>
            <a:pPr algn="ctr"/>
            <a:endParaRPr lang="en-US" i="0" dirty="0">
              <a:effectLst/>
              <a:latin typeface="Times New Roman" panose="02020603050405020304" pitchFamily="18" charset="0"/>
              <a:cs typeface="Times New Roman" panose="02020603050405020304" pitchFamily="18" charset="0"/>
            </a:endParaRPr>
          </a:p>
          <a:p>
            <a:pPr algn="just"/>
            <a:r>
              <a:rPr lang="en-US" i="0" dirty="0">
                <a:effectLst/>
                <a:latin typeface="Times New Roman" panose="02020603050405020304" pitchFamily="18" charset="0"/>
                <a:cs typeface="Times New Roman" panose="02020603050405020304" pitchFamily="18" charset="0"/>
              </a:rPr>
              <a:t>This code snippet meticulously crafts the visual identity of the first-page banner. From the oversized, italicized headline to the contrasting button and elegant paragraph, each element is styled with purpose. The code ensures a clear hierarchy of information, drawing the viewer's eye to the call to action button.</a:t>
            </a:r>
            <a:endParaRPr lang="en-IN"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C5C7E4FB-1B37-8FA0-4523-6A8CFA0B1FBD}"/>
              </a:ext>
            </a:extLst>
          </p:cNvPr>
          <p:cNvPicPr>
            <a:picLocks noChangeAspect="1"/>
          </p:cNvPicPr>
          <p:nvPr/>
        </p:nvPicPr>
        <p:blipFill>
          <a:blip r:embed="rId2"/>
          <a:stretch>
            <a:fillRect/>
          </a:stretch>
        </p:blipFill>
        <p:spPr>
          <a:xfrm>
            <a:off x="710370" y="3048000"/>
            <a:ext cx="3010161" cy="6287045"/>
          </a:xfrm>
          <a:prstGeom prst="rect">
            <a:avLst/>
          </a:prstGeom>
        </p:spPr>
      </p:pic>
      <p:pic>
        <p:nvPicPr>
          <p:cNvPr id="9" name="Picture 8">
            <a:extLst>
              <a:ext uri="{FF2B5EF4-FFF2-40B4-BE49-F238E27FC236}">
                <a16:creationId xmlns:a16="http://schemas.microsoft.com/office/drawing/2014/main" id="{C24B8F34-BC05-1893-CB3A-69E794E5C9A4}"/>
              </a:ext>
            </a:extLst>
          </p:cNvPr>
          <p:cNvPicPr>
            <a:picLocks noChangeAspect="1"/>
          </p:cNvPicPr>
          <p:nvPr/>
        </p:nvPicPr>
        <p:blipFill>
          <a:blip r:embed="rId3"/>
          <a:stretch>
            <a:fillRect/>
          </a:stretch>
        </p:blipFill>
        <p:spPr>
          <a:xfrm>
            <a:off x="4126101" y="3047999"/>
            <a:ext cx="2838579" cy="6287045"/>
          </a:xfrm>
          <a:prstGeom prst="rect">
            <a:avLst/>
          </a:prstGeom>
        </p:spPr>
      </p:pic>
    </p:spTree>
    <p:extLst>
      <p:ext uri="{BB962C8B-B14F-4D97-AF65-F5344CB8AC3E}">
        <p14:creationId xmlns:p14="http://schemas.microsoft.com/office/powerpoint/2010/main" val="39423622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0A2E5A-9903-6079-5AC3-EE3C861522C1}"/>
            </a:ext>
          </a:extLst>
        </p:cNvPr>
        <p:cNvGrpSpPr/>
        <p:nvPr/>
      </p:nvGrpSpPr>
      <p:grpSpPr>
        <a:xfrm>
          <a:off x="0" y="0"/>
          <a:ext cx="0" cy="0"/>
          <a:chOff x="0" y="0"/>
          <a:chExt cx="0" cy="0"/>
        </a:xfrm>
      </p:grpSpPr>
      <p:sp>
        <p:nvSpPr>
          <p:cNvPr id="44" name="object 44">
            <a:extLst>
              <a:ext uri="{FF2B5EF4-FFF2-40B4-BE49-F238E27FC236}">
                <a16:creationId xmlns:a16="http://schemas.microsoft.com/office/drawing/2014/main" id="{DB1CBCD8-2495-B833-EF74-F32D9BE8A226}"/>
              </a:ext>
            </a:extLst>
          </p:cNvPr>
          <p:cNvSpPr/>
          <p:nvPr/>
        </p:nvSpPr>
        <p:spPr>
          <a:xfrm>
            <a:off x="304800" y="304799"/>
            <a:ext cx="7178040" cy="9464040"/>
          </a:xfrm>
          <a:custGeom>
            <a:avLst/>
            <a:gdLst/>
            <a:ahLst/>
            <a:cxnLst/>
            <a:rect l="l" t="t" r="r" b="b"/>
            <a:pathLst>
              <a:path w="7178040" h="9464040">
                <a:moveTo>
                  <a:pt x="7178027" y="12"/>
                </a:moveTo>
                <a:lnTo>
                  <a:pt x="7158228" y="12"/>
                </a:lnTo>
                <a:lnTo>
                  <a:pt x="7158228" y="19824"/>
                </a:lnTo>
                <a:lnTo>
                  <a:pt x="7158228" y="9445752"/>
                </a:lnTo>
                <a:lnTo>
                  <a:pt x="18275" y="9445752"/>
                </a:lnTo>
                <a:lnTo>
                  <a:pt x="18275" y="19824"/>
                </a:lnTo>
                <a:lnTo>
                  <a:pt x="7158228" y="19824"/>
                </a:lnTo>
                <a:lnTo>
                  <a:pt x="7158228" y="12"/>
                </a:lnTo>
                <a:lnTo>
                  <a:pt x="0" y="0"/>
                </a:lnTo>
                <a:lnTo>
                  <a:pt x="0" y="18288"/>
                </a:lnTo>
                <a:lnTo>
                  <a:pt x="0" y="19824"/>
                </a:lnTo>
                <a:lnTo>
                  <a:pt x="0" y="9445752"/>
                </a:lnTo>
                <a:lnTo>
                  <a:pt x="0" y="9464040"/>
                </a:lnTo>
                <a:lnTo>
                  <a:pt x="7158228" y="9464040"/>
                </a:lnTo>
                <a:lnTo>
                  <a:pt x="7178027" y="9464040"/>
                </a:lnTo>
                <a:lnTo>
                  <a:pt x="7178027" y="9445752"/>
                </a:lnTo>
                <a:lnTo>
                  <a:pt x="7178027" y="19824"/>
                </a:lnTo>
                <a:lnTo>
                  <a:pt x="7178027" y="18288"/>
                </a:lnTo>
                <a:lnTo>
                  <a:pt x="7178027" y="12"/>
                </a:lnTo>
                <a:close/>
              </a:path>
            </a:pathLst>
          </a:custGeom>
          <a:solidFill>
            <a:srgbClr val="000000"/>
          </a:solidFill>
        </p:spPr>
        <p:txBody>
          <a:bodyPr wrap="square" lIns="0" tIns="0" rIns="0" bIns="0" rtlCol="0"/>
          <a:lstStyle/>
          <a:p>
            <a:endParaRPr/>
          </a:p>
        </p:txBody>
      </p:sp>
      <p:sp>
        <p:nvSpPr>
          <p:cNvPr id="15" name="TextBox 14">
            <a:extLst>
              <a:ext uri="{FF2B5EF4-FFF2-40B4-BE49-F238E27FC236}">
                <a16:creationId xmlns:a16="http://schemas.microsoft.com/office/drawing/2014/main" id="{AE49FBFD-74C6-E1C6-B6EA-2750769F3E26}"/>
              </a:ext>
            </a:extLst>
          </p:cNvPr>
          <p:cNvSpPr txBox="1"/>
          <p:nvPr/>
        </p:nvSpPr>
        <p:spPr>
          <a:xfrm>
            <a:off x="6431280" y="362861"/>
            <a:ext cx="1066800" cy="381001"/>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Page - 19</a:t>
            </a:r>
          </a:p>
        </p:txBody>
      </p:sp>
      <p:sp>
        <p:nvSpPr>
          <p:cNvPr id="8" name="TextBox 7">
            <a:extLst>
              <a:ext uri="{FF2B5EF4-FFF2-40B4-BE49-F238E27FC236}">
                <a16:creationId xmlns:a16="http://schemas.microsoft.com/office/drawing/2014/main" id="{09827174-FBE9-E860-1B57-80002CE1ABC2}"/>
              </a:ext>
            </a:extLst>
          </p:cNvPr>
          <p:cNvSpPr txBox="1"/>
          <p:nvPr/>
        </p:nvSpPr>
        <p:spPr>
          <a:xfrm>
            <a:off x="793827" y="7125429"/>
            <a:ext cx="6254310" cy="2258567"/>
          </a:xfrm>
          <a:prstGeom prst="rect">
            <a:avLst/>
          </a:prstGeom>
          <a:noFill/>
        </p:spPr>
        <p:txBody>
          <a:bodyPr wrap="square" rtlCol="0">
            <a:spAutoFit/>
          </a:bodyPr>
          <a:lstStyle/>
          <a:p>
            <a:pPr algn="ctr"/>
            <a:r>
              <a:rPr lang="en-US" b="1" i="0" dirty="0">
                <a:effectLst/>
                <a:latin typeface="Times New Roman" panose="02020603050405020304" pitchFamily="18" charset="0"/>
                <a:cs typeface="Times New Roman" panose="02020603050405020304" pitchFamily="18" charset="0"/>
              </a:rPr>
              <a:t>Unveiling the Product Page: </a:t>
            </a:r>
            <a:r>
              <a:rPr lang="en-US" i="0" dirty="0">
                <a:effectLst/>
                <a:latin typeface="Times New Roman" panose="02020603050405020304" pitchFamily="18" charset="0"/>
                <a:cs typeface="Times New Roman" panose="02020603050405020304" pitchFamily="18" charset="0"/>
              </a:rPr>
              <a:t>A Breakdown of the CSS Code</a:t>
            </a:r>
          </a:p>
          <a:p>
            <a:pPr algn="ctr"/>
            <a:endParaRPr lang="en-US" i="0" dirty="0">
              <a:effectLst/>
              <a:latin typeface="Times New Roman" panose="02020603050405020304" pitchFamily="18" charset="0"/>
              <a:cs typeface="Times New Roman" panose="02020603050405020304" pitchFamily="18" charset="0"/>
            </a:endParaRPr>
          </a:p>
          <a:p>
            <a:pPr algn="just">
              <a:lnSpc>
                <a:spcPct val="150000"/>
              </a:lnSpc>
            </a:pPr>
            <a:r>
              <a:rPr lang="en-US" i="0" dirty="0">
                <a:effectLst/>
                <a:latin typeface="Times New Roman" panose="02020603050405020304" pitchFamily="18" charset="0"/>
                <a:cs typeface="Times New Roman" panose="02020603050405020304" pitchFamily="18" charset="0"/>
              </a:rPr>
              <a:t>This code snippet brings the product page to life, transforming the underlying structure into a visually appealing and user-friendly experience. It defines styles for various elements, likely including product images, titles, descriptions, pricing</a:t>
            </a:r>
            <a:endParaRPr lang="en-IN"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E37228DA-9895-D120-C8B3-EE3F2C5F5EF8}"/>
              </a:ext>
            </a:extLst>
          </p:cNvPr>
          <p:cNvPicPr>
            <a:picLocks noChangeAspect="1"/>
          </p:cNvPicPr>
          <p:nvPr/>
        </p:nvPicPr>
        <p:blipFill>
          <a:blip r:embed="rId2"/>
          <a:stretch>
            <a:fillRect/>
          </a:stretch>
        </p:blipFill>
        <p:spPr>
          <a:xfrm>
            <a:off x="766665" y="918401"/>
            <a:ext cx="2886270" cy="5822185"/>
          </a:xfrm>
          <a:prstGeom prst="rect">
            <a:avLst/>
          </a:prstGeom>
        </p:spPr>
      </p:pic>
      <p:pic>
        <p:nvPicPr>
          <p:cNvPr id="6" name="Picture 5">
            <a:extLst>
              <a:ext uri="{FF2B5EF4-FFF2-40B4-BE49-F238E27FC236}">
                <a16:creationId xmlns:a16="http://schemas.microsoft.com/office/drawing/2014/main" id="{068DEF4E-48D7-76B9-3A52-7EA75E4E3A50}"/>
              </a:ext>
            </a:extLst>
          </p:cNvPr>
          <p:cNvPicPr>
            <a:picLocks noChangeAspect="1"/>
          </p:cNvPicPr>
          <p:nvPr/>
        </p:nvPicPr>
        <p:blipFill>
          <a:blip r:embed="rId3"/>
          <a:stretch>
            <a:fillRect/>
          </a:stretch>
        </p:blipFill>
        <p:spPr>
          <a:xfrm>
            <a:off x="4141962" y="918401"/>
            <a:ext cx="2906175" cy="5822185"/>
          </a:xfrm>
          <a:prstGeom prst="rect">
            <a:avLst/>
          </a:prstGeom>
        </p:spPr>
      </p:pic>
    </p:spTree>
    <p:extLst>
      <p:ext uri="{BB962C8B-B14F-4D97-AF65-F5344CB8AC3E}">
        <p14:creationId xmlns:p14="http://schemas.microsoft.com/office/powerpoint/2010/main" val="6521696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0A2E5A-9903-6079-5AC3-EE3C861522C1}"/>
            </a:ext>
          </a:extLst>
        </p:cNvPr>
        <p:cNvGrpSpPr/>
        <p:nvPr/>
      </p:nvGrpSpPr>
      <p:grpSpPr>
        <a:xfrm>
          <a:off x="0" y="0"/>
          <a:ext cx="0" cy="0"/>
          <a:chOff x="0" y="0"/>
          <a:chExt cx="0" cy="0"/>
        </a:xfrm>
      </p:grpSpPr>
      <p:sp>
        <p:nvSpPr>
          <p:cNvPr id="44" name="object 44">
            <a:extLst>
              <a:ext uri="{FF2B5EF4-FFF2-40B4-BE49-F238E27FC236}">
                <a16:creationId xmlns:a16="http://schemas.microsoft.com/office/drawing/2014/main" id="{DB1CBCD8-2495-B833-EF74-F32D9BE8A226}"/>
              </a:ext>
            </a:extLst>
          </p:cNvPr>
          <p:cNvSpPr/>
          <p:nvPr/>
        </p:nvSpPr>
        <p:spPr>
          <a:xfrm>
            <a:off x="304800" y="304799"/>
            <a:ext cx="7178040" cy="9464040"/>
          </a:xfrm>
          <a:custGeom>
            <a:avLst/>
            <a:gdLst/>
            <a:ahLst/>
            <a:cxnLst/>
            <a:rect l="l" t="t" r="r" b="b"/>
            <a:pathLst>
              <a:path w="7178040" h="9464040">
                <a:moveTo>
                  <a:pt x="7178027" y="12"/>
                </a:moveTo>
                <a:lnTo>
                  <a:pt x="7158228" y="12"/>
                </a:lnTo>
                <a:lnTo>
                  <a:pt x="7158228" y="19824"/>
                </a:lnTo>
                <a:lnTo>
                  <a:pt x="7158228" y="9445752"/>
                </a:lnTo>
                <a:lnTo>
                  <a:pt x="18275" y="9445752"/>
                </a:lnTo>
                <a:lnTo>
                  <a:pt x="18275" y="19824"/>
                </a:lnTo>
                <a:lnTo>
                  <a:pt x="7158228" y="19824"/>
                </a:lnTo>
                <a:lnTo>
                  <a:pt x="7158228" y="12"/>
                </a:lnTo>
                <a:lnTo>
                  <a:pt x="0" y="0"/>
                </a:lnTo>
                <a:lnTo>
                  <a:pt x="0" y="18288"/>
                </a:lnTo>
                <a:lnTo>
                  <a:pt x="0" y="19824"/>
                </a:lnTo>
                <a:lnTo>
                  <a:pt x="0" y="9445752"/>
                </a:lnTo>
                <a:lnTo>
                  <a:pt x="0" y="9464040"/>
                </a:lnTo>
                <a:lnTo>
                  <a:pt x="7158228" y="9464040"/>
                </a:lnTo>
                <a:lnTo>
                  <a:pt x="7178027" y="9464040"/>
                </a:lnTo>
                <a:lnTo>
                  <a:pt x="7178027" y="9445752"/>
                </a:lnTo>
                <a:lnTo>
                  <a:pt x="7178027" y="19824"/>
                </a:lnTo>
                <a:lnTo>
                  <a:pt x="7178027" y="18288"/>
                </a:lnTo>
                <a:lnTo>
                  <a:pt x="7178027" y="12"/>
                </a:lnTo>
                <a:close/>
              </a:path>
            </a:pathLst>
          </a:custGeom>
          <a:solidFill>
            <a:srgbClr val="000000"/>
          </a:solidFill>
        </p:spPr>
        <p:txBody>
          <a:bodyPr wrap="square" lIns="0" tIns="0" rIns="0" bIns="0" rtlCol="0"/>
          <a:lstStyle/>
          <a:p>
            <a:endParaRPr/>
          </a:p>
        </p:txBody>
      </p:sp>
      <p:sp>
        <p:nvSpPr>
          <p:cNvPr id="2" name="TextBox 1">
            <a:extLst>
              <a:ext uri="{FF2B5EF4-FFF2-40B4-BE49-F238E27FC236}">
                <a16:creationId xmlns:a16="http://schemas.microsoft.com/office/drawing/2014/main" id="{7CCBCD91-25D9-AA12-9F8D-960BF0D28508}"/>
              </a:ext>
            </a:extLst>
          </p:cNvPr>
          <p:cNvSpPr txBox="1"/>
          <p:nvPr/>
        </p:nvSpPr>
        <p:spPr>
          <a:xfrm>
            <a:off x="685800" y="838200"/>
            <a:ext cx="6400800" cy="646331"/>
          </a:xfrm>
          <a:prstGeom prst="rect">
            <a:avLst/>
          </a:prstGeom>
          <a:noFill/>
        </p:spPr>
        <p:txBody>
          <a:bodyPr wrap="square" rtlCol="0">
            <a:spAutoFit/>
          </a:bodyPr>
          <a:lstStyle/>
          <a:p>
            <a:pPr algn="ctr"/>
            <a:r>
              <a:rPr lang="en-IN" sz="3600" b="1" dirty="0">
                <a:latin typeface="Times New Roman" panose="02020603050405020304" pitchFamily="18" charset="0"/>
                <a:cs typeface="Times New Roman" panose="02020603050405020304" pitchFamily="18" charset="0"/>
              </a:rPr>
              <a:t>ABSTRACT</a:t>
            </a:r>
          </a:p>
        </p:txBody>
      </p:sp>
      <p:sp>
        <p:nvSpPr>
          <p:cNvPr id="3" name="TextBox 2">
            <a:extLst>
              <a:ext uri="{FF2B5EF4-FFF2-40B4-BE49-F238E27FC236}">
                <a16:creationId xmlns:a16="http://schemas.microsoft.com/office/drawing/2014/main" id="{39454CF7-0EF1-8922-7700-E7F4F43588CF}"/>
              </a:ext>
            </a:extLst>
          </p:cNvPr>
          <p:cNvSpPr txBox="1"/>
          <p:nvPr/>
        </p:nvSpPr>
        <p:spPr>
          <a:xfrm>
            <a:off x="685800" y="1816556"/>
            <a:ext cx="6400800" cy="7937045"/>
          </a:xfrm>
          <a:prstGeom prst="rect">
            <a:avLst/>
          </a:prstGeom>
          <a:noFill/>
        </p:spPr>
        <p:txBody>
          <a:bodyPr wrap="square" rtlCol="0">
            <a:spAutoFit/>
          </a:bodyPr>
          <a:lstStyle/>
          <a:p>
            <a:pPr algn="just">
              <a:lnSpc>
                <a:spcPct val="150000"/>
              </a:lnSpc>
            </a:pPr>
            <a:r>
              <a:rPr lang="en-US" dirty="0">
                <a:latin typeface="Times New Roman" panose="02020603050405020304" pitchFamily="18" charset="0"/>
                <a:cs typeface="Times New Roman" panose="02020603050405020304" pitchFamily="18" charset="0"/>
              </a:rPr>
              <a:t>This project is a responsive website for an Italian restaurant, showcasing its diverse menu offerings and inviting ambiance. Developed using HTML, CSS, and JavaScript, the website delivers an immersive experience across devices, ensuring accessibility and ease of navigation. With captivating background images and carefully selected typography, the design reflects the elegance and authenticity of Italian cuisine. The menu section showcases a variety of traditional Italian dishes, accompanied by enticing visuals and detailed descriptions. Interactive features such as toggle buttons enable users to explore the menu effortlessly. </a:t>
            </a:r>
            <a:r>
              <a:rPr lang="en-US" b="0" i="0" dirty="0">
                <a:effectLst/>
                <a:latin typeface="Times New Roman" panose="02020603050405020304" pitchFamily="18" charset="0"/>
                <a:cs typeface="Times New Roman" panose="02020603050405020304" pitchFamily="18" charset="0"/>
              </a:rPr>
              <a:t>The tech stack behind the project comprises robust web technologies, including HTML for structuring content, CSS for styling and layout, and JavaScript for interactivity and dynamic content rendering.</a:t>
            </a:r>
          </a:p>
          <a:p>
            <a:pPr algn="just">
              <a:lnSpc>
                <a:spcPct val="150000"/>
              </a:lnSpc>
            </a:pPr>
            <a:endParaRPr lang="en-US" b="0" i="0" dirty="0">
              <a:effectLst/>
              <a:latin typeface="Times New Roman" panose="02020603050405020304" pitchFamily="18" charset="0"/>
              <a:cs typeface="Times New Roman" panose="02020603050405020304" pitchFamily="18" charset="0"/>
            </a:endParaRPr>
          </a:p>
          <a:p>
            <a:pPr algn="just">
              <a:lnSpc>
                <a:spcPct val="150000"/>
              </a:lnSpc>
            </a:pPr>
            <a:r>
              <a:rPr lang="en-US" dirty="0">
                <a:latin typeface="Times New Roman" panose="02020603050405020304" pitchFamily="18" charset="0"/>
                <a:cs typeface="Times New Roman" panose="02020603050405020304" pitchFamily="18" charset="0"/>
              </a:rPr>
              <a:t>Overall, this project aims to capture the essence of Italian dining while offering a seamless and enjoyable browsing experience for visitors.</a:t>
            </a:r>
          </a:p>
          <a:p>
            <a:pPr algn="just">
              <a:lnSpc>
                <a:spcPct val="150000"/>
              </a:lnSpc>
            </a:pPr>
            <a:endParaRPr lang="en-IN"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7C4AA5E7-35E0-6C40-4B78-69B231C827B6}"/>
              </a:ext>
            </a:extLst>
          </p:cNvPr>
          <p:cNvSpPr txBox="1"/>
          <p:nvPr/>
        </p:nvSpPr>
        <p:spPr>
          <a:xfrm>
            <a:off x="6431280" y="362861"/>
            <a:ext cx="1066800" cy="381001"/>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Page - 2</a:t>
            </a:r>
          </a:p>
        </p:txBody>
      </p:sp>
    </p:spTree>
    <p:extLst>
      <p:ext uri="{BB962C8B-B14F-4D97-AF65-F5344CB8AC3E}">
        <p14:creationId xmlns:p14="http://schemas.microsoft.com/office/powerpoint/2010/main" val="42403247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0A2E5A-9903-6079-5AC3-EE3C861522C1}"/>
            </a:ext>
          </a:extLst>
        </p:cNvPr>
        <p:cNvGrpSpPr/>
        <p:nvPr/>
      </p:nvGrpSpPr>
      <p:grpSpPr>
        <a:xfrm>
          <a:off x="0" y="0"/>
          <a:ext cx="0" cy="0"/>
          <a:chOff x="0" y="0"/>
          <a:chExt cx="0" cy="0"/>
        </a:xfrm>
      </p:grpSpPr>
      <p:sp>
        <p:nvSpPr>
          <p:cNvPr id="44" name="object 44">
            <a:extLst>
              <a:ext uri="{FF2B5EF4-FFF2-40B4-BE49-F238E27FC236}">
                <a16:creationId xmlns:a16="http://schemas.microsoft.com/office/drawing/2014/main" id="{DB1CBCD8-2495-B833-EF74-F32D9BE8A226}"/>
              </a:ext>
            </a:extLst>
          </p:cNvPr>
          <p:cNvSpPr/>
          <p:nvPr/>
        </p:nvSpPr>
        <p:spPr>
          <a:xfrm>
            <a:off x="304800" y="304799"/>
            <a:ext cx="7178040" cy="9464040"/>
          </a:xfrm>
          <a:custGeom>
            <a:avLst/>
            <a:gdLst/>
            <a:ahLst/>
            <a:cxnLst/>
            <a:rect l="l" t="t" r="r" b="b"/>
            <a:pathLst>
              <a:path w="7178040" h="9464040">
                <a:moveTo>
                  <a:pt x="7178027" y="12"/>
                </a:moveTo>
                <a:lnTo>
                  <a:pt x="7158228" y="12"/>
                </a:lnTo>
                <a:lnTo>
                  <a:pt x="7158228" y="19824"/>
                </a:lnTo>
                <a:lnTo>
                  <a:pt x="7158228" y="9445752"/>
                </a:lnTo>
                <a:lnTo>
                  <a:pt x="18275" y="9445752"/>
                </a:lnTo>
                <a:lnTo>
                  <a:pt x="18275" y="19824"/>
                </a:lnTo>
                <a:lnTo>
                  <a:pt x="7158228" y="19824"/>
                </a:lnTo>
                <a:lnTo>
                  <a:pt x="7158228" y="12"/>
                </a:lnTo>
                <a:lnTo>
                  <a:pt x="0" y="0"/>
                </a:lnTo>
                <a:lnTo>
                  <a:pt x="0" y="18288"/>
                </a:lnTo>
                <a:lnTo>
                  <a:pt x="0" y="19824"/>
                </a:lnTo>
                <a:lnTo>
                  <a:pt x="0" y="9445752"/>
                </a:lnTo>
                <a:lnTo>
                  <a:pt x="0" y="9464040"/>
                </a:lnTo>
                <a:lnTo>
                  <a:pt x="7158228" y="9464040"/>
                </a:lnTo>
                <a:lnTo>
                  <a:pt x="7178027" y="9464040"/>
                </a:lnTo>
                <a:lnTo>
                  <a:pt x="7178027" y="9445752"/>
                </a:lnTo>
                <a:lnTo>
                  <a:pt x="7178027" y="19824"/>
                </a:lnTo>
                <a:lnTo>
                  <a:pt x="7178027" y="18288"/>
                </a:lnTo>
                <a:lnTo>
                  <a:pt x="7178027" y="12"/>
                </a:lnTo>
                <a:close/>
              </a:path>
            </a:pathLst>
          </a:custGeom>
          <a:solidFill>
            <a:srgbClr val="000000"/>
          </a:solidFill>
        </p:spPr>
        <p:txBody>
          <a:bodyPr wrap="square" lIns="0" tIns="0" rIns="0" bIns="0" rtlCol="0"/>
          <a:lstStyle/>
          <a:p>
            <a:endParaRPr/>
          </a:p>
        </p:txBody>
      </p:sp>
      <p:sp>
        <p:nvSpPr>
          <p:cNvPr id="15" name="TextBox 14">
            <a:extLst>
              <a:ext uri="{FF2B5EF4-FFF2-40B4-BE49-F238E27FC236}">
                <a16:creationId xmlns:a16="http://schemas.microsoft.com/office/drawing/2014/main" id="{AE49FBFD-74C6-E1C6-B6EA-2750769F3E26}"/>
              </a:ext>
            </a:extLst>
          </p:cNvPr>
          <p:cNvSpPr txBox="1"/>
          <p:nvPr/>
        </p:nvSpPr>
        <p:spPr>
          <a:xfrm>
            <a:off x="6431280" y="362861"/>
            <a:ext cx="1066800" cy="381001"/>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Page - 20</a:t>
            </a:r>
          </a:p>
        </p:txBody>
      </p:sp>
      <p:sp>
        <p:nvSpPr>
          <p:cNvPr id="8" name="TextBox 7">
            <a:extLst>
              <a:ext uri="{FF2B5EF4-FFF2-40B4-BE49-F238E27FC236}">
                <a16:creationId xmlns:a16="http://schemas.microsoft.com/office/drawing/2014/main" id="{09827174-FBE9-E860-1B57-80002CE1ABC2}"/>
              </a:ext>
            </a:extLst>
          </p:cNvPr>
          <p:cNvSpPr txBox="1"/>
          <p:nvPr/>
        </p:nvSpPr>
        <p:spPr>
          <a:xfrm>
            <a:off x="766665" y="834374"/>
            <a:ext cx="6254310" cy="2258567"/>
          </a:xfrm>
          <a:prstGeom prst="rect">
            <a:avLst/>
          </a:prstGeom>
          <a:noFill/>
        </p:spPr>
        <p:txBody>
          <a:bodyPr wrap="square" rtlCol="0">
            <a:spAutoFit/>
          </a:bodyPr>
          <a:lstStyle/>
          <a:p>
            <a:pPr algn="ctr"/>
            <a:r>
              <a:rPr lang="en-US" b="1" i="0" dirty="0">
                <a:effectLst/>
                <a:latin typeface="Times New Roman" panose="02020603050405020304" pitchFamily="18" charset="0"/>
                <a:cs typeface="Times New Roman" panose="02020603050405020304" pitchFamily="18" charset="0"/>
              </a:rPr>
              <a:t>Pasta Perfection: </a:t>
            </a:r>
            <a:r>
              <a:rPr lang="en-US" i="0" dirty="0">
                <a:effectLst/>
                <a:latin typeface="Times New Roman" panose="02020603050405020304" pitchFamily="18" charset="0"/>
                <a:cs typeface="Times New Roman" panose="02020603050405020304" pitchFamily="18" charset="0"/>
              </a:rPr>
              <a:t>CSS Code for the Fourth-Page Design</a:t>
            </a:r>
          </a:p>
          <a:p>
            <a:pPr algn="ctr"/>
            <a:endParaRPr lang="en-US" i="0" dirty="0">
              <a:effectLst/>
              <a:latin typeface="Times New Roman" panose="02020603050405020304" pitchFamily="18" charset="0"/>
              <a:cs typeface="Times New Roman" panose="02020603050405020304" pitchFamily="18" charset="0"/>
            </a:endParaRPr>
          </a:p>
          <a:p>
            <a:pPr algn="just">
              <a:lnSpc>
                <a:spcPct val="150000"/>
              </a:lnSpc>
            </a:pPr>
            <a:r>
              <a:rPr lang="en-US" i="0" dirty="0">
                <a:effectLst/>
                <a:latin typeface="Times New Roman" panose="02020603050405020304" pitchFamily="18" charset="0"/>
                <a:cs typeface="Times New Roman" panose="02020603050405020304" pitchFamily="18" charset="0"/>
              </a:rPr>
              <a:t>This code snippet serves up the visual style for the fourth page, likely dedicated to showcasing delectable pasta dishes. Large, bold headings and spacious paragraphs create a clear and inviting layout.</a:t>
            </a:r>
            <a:endParaRPr lang="en-IN"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AFC20BE2-2290-87D8-70C4-E7ECFE56B5D9}"/>
              </a:ext>
            </a:extLst>
          </p:cNvPr>
          <p:cNvPicPr>
            <a:picLocks noChangeAspect="1"/>
          </p:cNvPicPr>
          <p:nvPr/>
        </p:nvPicPr>
        <p:blipFill>
          <a:blip r:embed="rId2"/>
          <a:stretch>
            <a:fillRect/>
          </a:stretch>
        </p:blipFill>
        <p:spPr>
          <a:xfrm>
            <a:off x="914400" y="3352800"/>
            <a:ext cx="2709870" cy="5871226"/>
          </a:xfrm>
          <a:prstGeom prst="rect">
            <a:avLst/>
          </a:prstGeom>
          <a:ln>
            <a:solidFill>
              <a:schemeClr val="tx1"/>
            </a:solidFill>
          </a:ln>
        </p:spPr>
      </p:pic>
      <p:pic>
        <p:nvPicPr>
          <p:cNvPr id="7" name="Picture 6">
            <a:extLst>
              <a:ext uri="{FF2B5EF4-FFF2-40B4-BE49-F238E27FC236}">
                <a16:creationId xmlns:a16="http://schemas.microsoft.com/office/drawing/2014/main" id="{05954DD4-7123-DA70-4674-8CAD9D35043F}"/>
              </a:ext>
            </a:extLst>
          </p:cNvPr>
          <p:cNvPicPr>
            <a:picLocks noChangeAspect="1"/>
          </p:cNvPicPr>
          <p:nvPr/>
        </p:nvPicPr>
        <p:blipFill>
          <a:blip r:embed="rId3"/>
          <a:stretch>
            <a:fillRect/>
          </a:stretch>
        </p:blipFill>
        <p:spPr>
          <a:xfrm>
            <a:off x="4053998" y="3352800"/>
            <a:ext cx="2804002" cy="5871226"/>
          </a:xfrm>
          <a:prstGeom prst="rect">
            <a:avLst/>
          </a:prstGeom>
          <a:ln>
            <a:solidFill>
              <a:schemeClr val="tx1"/>
            </a:solidFill>
          </a:ln>
        </p:spPr>
      </p:pic>
    </p:spTree>
    <p:extLst>
      <p:ext uri="{BB962C8B-B14F-4D97-AF65-F5344CB8AC3E}">
        <p14:creationId xmlns:p14="http://schemas.microsoft.com/office/powerpoint/2010/main" val="8809638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0A2E5A-9903-6079-5AC3-EE3C861522C1}"/>
            </a:ext>
          </a:extLst>
        </p:cNvPr>
        <p:cNvGrpSpPr/>
        <p:nvPr/>
      </p:nvGrpSpPr>
      <p:grpSpPr>
        <a:xfrm>
          <a:off x="0" y="0"/>
          <a:ext cx="0" cy="0"/>
          <a:chOff x="0" y="0"/>
          <a:chExt cx="0" cy="0"/>
        </a:xfrm>
      </p:grpSpPr>
      <p:sp>
        <p:nvSpPr>
          <p:cNvPr id="44" name="object 44">
            <a:extLst>
              <a:ext uri="{FF2B5EF4-FFF2-40B4-BE49-F238E27FC236}">
                <a16:creationId xmlns:a16="http://schemas.microsoft.com/office/drawing/2014/main" id="{DB1CBCD8-2495-B833-EF74-F32D9BE8A226}"/>
              </a:ext>
            </a:extLst>
          </p:cNvPr>
          <p:cNvSpPr/>
          <p:nvPr/>
        </p:nvSpPr>
        <p:spPr>
          <a:xfrm>
            <a:off x="304800" y="304799"/>
            <a:ext cx="7178040" cy="9464040"/>
          </a:xfrm>
          <a:custGeom>
            <a:avLst/>
            <a:gdLst/>
            <a:ahLst/>
            <a:cxnLst/>
            <a:rect l="l" t="t" r="r" b="b"/>
            <a:pathLst>
              <a:path w="7178040" h="9464040">
                <a:moveTo>
                  <a:pt x="7178027" y="12"/>
                </a:moveTo>
                <a:lnTo>
                  <a:pt x="7158228" y="12"/>
                </a:lnTo>
                <a:lnTo>
                  <a:pt x="7158228" y="19824"/>
                </a:lnTo>
                <a:lnTo>
                  <a:pt x="7158228" y="9445752"/>
                </a:lnTo>
                <a:lnTo>
                  <a:pt x="18275" y="9445752"/>
                </a:lnTo>
                <a:lnTo>
                  <a:pt x="18275" y="19824"/>
                </a:lnTo>
                <a:lnTo>
                  <a:pt x="7158228" y="19824"/>
                </a:lnTo>
                <a:lnTo>
                  <a:pt x="7158228" y="12"/>
                </a:lnTo>
                <a:lnTo>
                  <a:pt x="0" y="0"/>
                </a:lnTo>
                <a:lnTo>
                  <a:pt x="0" y="18288"/>
                </a:lnTo>
                <a:lnTo>
                  <a:pt x="0" y="19824"/>
                </a:lnTo>
                <a:lnTo>
                  <a:pt x="0" y="9445752"/>
                </a:lnTo>
                <a:lnTo>
                  <a:pt x="0" y="9464040"/>
                </a:lnTo>
                <a:lnTo>
                  <a:pt x="7158228" y="9464040"/>
                </a:lnTo>
                <a:lnTo>
                  <a:pt x="7178027" y="9464040"/>
                </a:lnTo>
                <a:lnTo>
                  <a:pt x="7178027" y="9445752"/>
                </a:lnTo>
                <a:lnTo>
                  <a:pt x="7178027" y="19824"/>
                </a:lnTo>
                <a:lnTo>
                  <a:pt x="7178027" y="18288"/>
                </a:lnTo>
                <a:lnTo>
                  <a:pt x="7178027" y="12"/>
                </a:lnTo>
                <a:close/>
              </a:path>
            </a:pathLst>
          </a:custGeom>
          <a:solidFill>
            <a:srgbClr val="000000"/>
          </a:solidFill>
        </p:spPr>
        <p:txBody>
          <a:bodyPr wrap="square" lIns="0" tIns="0" rIns="0" bIns="0" rtlCol="0"/>
          <a:lstStyle/>
          <a:p>
            <a:endParaRPr/>
          </a:p>
        </p:txBody>
      </p:sp>
      <p:sp>
        <p:nvSpPr>
          <p:cNvPr id="15" name="TextBox 14">
            <a:extLst>
              <a:ext uri="{FF2B5EF4-FFF2-40B4-BE49-F238E27FC236}">
                <a16:creationId xmlns:a16="http://schemas.microsoft.com/office/drawing/2014/main" id="{AE49FBFD-74C6-E1C6-B6EA-2750769F3E26}"/>
              </a:ext>
            </a:extLst>
          </p:cNvPr>
          <p:cNvSpPr txBox="1"/>
          <p:nvPr/>
        </p:nvSpPr>
        <p:spPr>
          <a:xfrm>
            <a:off x="6431280" y="362861"/>
            <a:ext cx="1066800" cy="381001"/>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Page - 21</a:t>
            </a:r>
          </a:p>
        </p:txBody>
      </p:sp>
      <p:sp>
        <p:nvSpPr>
          <p:cNvPr id="8" name="TextBox 7">
            <a:extLst>
              <a:ext uri="{FF2B5EF4-FFF2-40B4-BE49-F238E27FC236}">
                <a16:creationId xmlns:a16="http://schemas.microsoft.com/office/drawing/2014/main" id="{09827174-FBE9-E860-1B57-80002CE1ABC2}"/>
              </a:ext>
            </a:extLst>
          </p:cNvPr>
          <p:cNvSpPr txBox="1"/>
          <p:nvPr/>
        </p:nvSpPr>
        <p:spPr>
          <a:xfrm>
            <a:off x="755053" y="7204195"/>
            <a:ext cx="6254310" cy="2258567"/>
          </a:xfrm>
          <a:prstGeom prst="rect">
            <a:avLst/>
          </a:prstGeom>
          <a:noFill/>
        </p:spPr>
        <p:txBody>
          <a:bodyPr wrap="square" rtlCol="0">
            <a:spAutoFit/>
          </a:bodyPr>
          <a:lstStyle/>
          <a:p>
            <a:pPr algn="ctr"/>
            <a:r>
              <a:rPr lang="en-US" b="1" i="0" dirty="0">
                <a:effectLst/>
                <a:latin typeface="Times New Roman" panose="02020603050405020304" pitchFamily="18" charset="0"/>
                <a:cs typeface="Times New Roman" panose="02020603050405020304" pitchFamily="18" charset="0"/>
              </a:rPr>
              <a:t>Pizza Perfection on a Plate: </a:t>
            </a:r>
            <a:r>
              <a:rPr lang="en-US" i="0" dirty="0">
                <a:effectLst/>
                <a:latin typeface="Times New Roman" panose="02020603050405020304" pitchFamily="18" charset="0"/>
                <a:cs typeface="Times New Roman" panose="02020603050405020304" pitchFamily="18" charset="0"/>
              </a:rPr>
              <a:t>CSS Code for Product Display</a:t>
            </a:r>
          </a:p>
          <a:p>
            <a:pPr algn="ctr"/>
            <a:endParaRPr lang="en-US" i="0" dirty="0">
              <a:effectLst/>
              <a:latin typeface="Times New Roman" panose="02020603050405020304" pitchFamily="18" charset="0"/>
              <a:cs typeface="Times New Roman" panose="02020603050405020304" pitchFamily="18" charset="0"/>
            </a:endParaRPr>
          </a:p>
          <a:p>
            <a:pPr algn="just">
              <a:lnSpc>
                <a:spcPct val="150000"/>
              </a:lnSpc>
            </a:pPr>
            <a:r>
              <a:rPr lang="en-US" i="0" dirty="0">
                <a:effectLst/>
                <a:latin typeface="Times New Roman" panose="02020603050405020304" pitchFamily="18" charset="0"/>
                <a:cs typeface="Times New Roman" panose="02020603050405020304" pitchFamily="18" charset="0"/>
              </a:rPr>
              <a:t>This code snippet styles the presentation of individual pizzas on a restaurant website's menu. It likely defines styles for various elements that make up a pizza menu item, including the pizza image, title, description</a:t>
            </a:r>
            <a:endParaRPr lang="en-IN"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EABEAAAD-8C39-6C75-0DCE-B3BA7399F3E7}"/>
              </a:ext>
            </a:extLst>
          </p:cNvPr>
          <p:cNvPicPr>
            <a:picLocks noChangeAspect="1"/>
          </p:cNvPicPr>
          <p:nvPr/>
        </p:nvPicPr>
        <p:blipFill>
          <a:blip r:embed="rId2"/>
          <a:stretch>
            <a:fillRect/>
          </a:stretch>
        </p:blipFill>
        <p:spPr>
          <a:xfrm>
            <a:off x="763037" y="1032282"/>
            <a:ext cx="3123164" cy="5825718"/>
          </a:xfrm>
          <a:prstGeom prst="rect">
            <a:avLst/>
          </a:prstGeom>
          <a:ln>
            <a:solidFill>
              <a:schemeClr val="tx1"/>
            </a:solidFill>
          </a:ln>
        </p:spPr>
      </p:pic>
      <p:pic>
        <p:nvPicPr>
          <p:cNvPr id="6" name="Picture 5">
            <a:extLst>
              <a:ext uri="{FF2B5EF4-FFF2-40B4-BE49-F238E27FC236}">
                <a16:creationId xmlns:a16="http://schemas.microsoft.com/office/drawing/2014/main" id="{F10D6534-8B3B-90F7-0384-5BA999BE5495}"/>
              </a:ext>
            </a:extLst>
          </p:cNvPr>
          <p:cNvPicPr>
            <a:picLocks noChangeAspect="1"/>
          </p:cNvPicPr>
          <p:nvPr/>
        </p:nvPicPr>
        <p:blipFill>
          <a:blip r:embed="rId3"/>
          <a:stretch>
            <a:fillRect/>
          </a:stretch>
        </p:blipFill>
        <p:spPr>
          <a:xfrm>
            <a:off x="4191000" y="1023312"/>
            <a:ext cx="2818363" cy="5825718"/>
          </a:xfrm>
          <a:prstGeom prst="rect">
            <a:avLst/>
          </a:prstGeom>
          <a:ln>
            <a:solidFill>
              <a:schemeClr val="tx1"/>
            </a:solidFill>
          </a:ln>
        </p:spPr>
      </p:pic>
    </p:spTree>
    <p:extLst>
      <p:ext uri="{BB962C8B-B14F-4D97-AF65-F5344CB8AC3E}">
        <p14:creationId xmlns:p14="http://schemas.microsoft.com/office/powerpoint/2010/main" val="6868311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0A2E5A-9903-6079-5AC3-EE3C861522C1}"/>
            </a:ext>
          </a:extLst>
        </p:cNvPr>
        <p:cNvGrpSpPr/>
        <p:nvPr/>
      </p:nvGrpSpPr>
      <p:grpSpPr>
        <a:xfrm>
          <a:off x="0" y="0"/>
          <a:ext cx="0" cy="0"/>
          <a:chOff x="0" y="0"/>
          <a:chExt cx="0" cy="0"/>
        </a:xfrm>
      </p:grpSpPr>
      <p:sp>
        <p:nvSpPr>
          <p:cNvPr id="44" name="object 44">
            <a:extLst>
              <a:ext uri="{FF2B5EF4-FFF2-40B4-BE49-F238E27FC236}">
                <a16:creationId xmlns:a16="http://schemas.microsoft.com/office/drawing/2014/main" id="{DB1CBCD8-2495-B833-EF74-F32D9BE8A226}"/>
              </a:ext>
            </a:extLst>
          </p:cNvPr>
          <p:cNvSpPr/>
          <p:nvPr/>
        </p:nvSpPr>
        <p:spPr>
          <a:xfrm>
            <a:off x="304800" y="304799"/>
            <a:ext cx="7178040" cy="9464040"/>
          </a:xfrm>
          <a:custGeom>
            <a:avLst/>
            <a:gdLst/>
            <a:ahLst/>
            <a:cxnLst/>
            <a:rect l="l" t="t" r="r" b="b"/>
            <a:pathLst>
              <a:path w="7178040" h="9464040">
                <a:moveTo>
                  <a:pt x="7178027" y="12"/>
                </a:moveTo>
                <a:lnTo>
                  <a:pt x="7158228" y="12"/>
                </a:lnTo>
                <a:lnTo>
                  <a:pt x="7158228" y="19824"/>
                </a:lnTo>
                <a:lnTo>
                  <a:pt x="7158228" y="9445752"/>
                </a:lnTo>
                <a:lnTo>
                  <a:pt x="18275" y="9445752"/>
                </a:lnTo>
                <a:lnTo>
                  <a:pt x="18275" y="19824"/>
                </a:lnTo>
                <a:lnTo>
                  <a:pt x="7158228" y="19824"/>
                </a:lnTo>
                <a:lnTo>
                  <a:pt x="7158228" y="12"/>
                </a:lnTo>
                <a:lnTo>
                  <a:pt x="0" y="0"/>
                </a:lnTo>
                <a:lnTo>
                  <a:pt x="0" y="18288"/>
                </a:lnTo>
                <a:lnTo>
                  <a:pt x="0" y="19824"/>
                </a:lnTo>
                <a:lnTo>
                  <a:pt x="0" y="9445752"/>
                </a:lnTo>
                <a:lnTo>
                  <a:pt x="0" y="9464040"/>
                </a:lnTo>
                <a:lnTo>
                  <a:pt x="7158228" y="9464040"/>
                </a:lnTo>
                <a:lnTo>
                  <a:pt x="7178027" y="9464040"/>
                </a:lnTo>
                <a:lnTo>
                  <a:pt x="7178027" y="9445752"/>
                </a:lnTo>
                <a:lnTo>
                  <a:pt x="7178027" y="19824"/>
                </a:lnTo>
                <a:lnTo>
                  <a:pt x="7178027" y="18288"/>
                </a:lnTo>
                <a:lnTo>
                  <a:pt x="7178027" y="12"/>
                </a:lnTo>
                <a:close/>
              </a:path>
            </a:pathLst>
          </a:custGeom>
          <a:solidFill>
            <a:srgbClr val="000000"/>
          </a:solidFill>
        </p:spPr>
        <p:txBody>
          <a:bodyPr wrap="square" lIns="0" tIns="0" rIns="0" bIns="0" rtlCol="0"/>
          <a:lstStyle/>
          <a:p>
            <a:endParaRPr/>
          </a:p>
        </p:txBody>
      </p:sp>
      <p:sp>
        <p:nvSpPr>
          <p:cNvPr id="15" name="TextBox 14">
            <a:extLst>
              <a:ext uri="{FF2B5EF4-FFF2-40B4-BE49-F238E27FC236}">
                <a16:creationId xmlns:a16="http://schemas.microsoft.com/office/drawing/2014/main" id="{AE49FBFD-74C6-E1C6-B6EA-2750769F3E26}"/>
              </a:ext>
            </a:extLst>
          </p:cNvPr>
          <p:cNvSpPr txBox="1"/>
          <p:nvPr/>
        </p:nvSpPr>
        <p:spPr>
          <a:xfrm>
            <a:off x="6431280" y="362861"/>
            <a:ext cx="1066800" cy="381001"/>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Page - 22</a:t>
            </a:r>
          </a:p>
        </p:txBody>
      </p:sp>
      <p:sp>
        <p:nvSpPr>
          <p:cNvPr id="8" name="TextBox 7">
            <a:extLst>
              <a:ext uri="{FF2B5EF4-FFF2-40B4-BE49-F238E27FC236}">
                <a16:creationId xmlns:a16="http://schemas.microsoft.com/office/drawing/2014/main" id="{09827174-FBE9-E860-1B57-80002CE1ABC2}"/>
              </a:ext>
            </a:extLst>
          </p:cNvPr>
          <p:cNvSpPr txBox="1"/>
          <p:nvPr/>
        </p:nvSpPr>
        <p:spPr>
          <a:xfrm>
            <a:off x="766665" y="990600"/>
            <a:ext cx="6254310" cy="2412455"/>
          </a:xfrm>
          <a:prstGeom prst="rect">
            <a:avLst/>
          </a:prstGeom>
          <a:noFill/>
        </p:spPr>
        <p:txBody>
          <a:bodyPr wrap="square" rtlCol="0">
            <a:spAutoFit/>
          </a:bodyPr>
          <a:lstStyle/>
          <a:p>
            <a:pPr algn="ctr">
              <a:spcAft>
                <a:spcPts val="1200"/>
              </a:spcAft>
            </a:pPr>
            <a:r>
              <a:rPr lang="en-US" b="1" i="0" dirty="0">
                <a:effectLst/>
                <a:latin typeface="Times New Roman" panose="02020603050405020304" pitchFamily="18" charset="0"/>
                <a:cs typeface="Times New Roman" panose="02020603050405020304" pitchFamily="18" charset="0"/>
              </a:rPr>
              <a:t>From Desktop to Mobile: Media Queries for a Seamless Experience</a:t>
            </a:r>
          </a:p>
          <a:p>
            <a:pPr algn="just">
              <a:lnSpc>
                <a:spcPct val="150000"/>
              </a:lnSpc>
            </a:pPr>
            <a:r>
              <a:rPr lang="en-US" i="0" dirty="0">
                <a:effectLst/>
                <a:latin typeface="Times New Roman" panose="02020603050405020304" pitchFamily="18" charset="0"/>
                <a:cs typeface="Times New Roman" panose="02020603050405020304" pitchFamily="18" charset="0"/>
              </a:rPr>
              <a:t>This code snippet ensures a smooth transition from desktop to mobile views. It utilizes media queries, a powerful CSS technique that adapts the website's styles based on the user's device screen size.</a:t>
            </a:r>
            <a:endParaRPr lang="en-IN"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58979F60-677C-C48B-5146-3A481DD04142}"/>
              </a:ext>
            </a:extLst>
          </p:cNvPr>
          <p:cNvPicPr>
            <a:picLocks noChangeAspect="1"/>
          </p:cNvPicPr>
          <p:nvPr/>
        </p:nvPicPr>
        <p:blipFill>
          <a:blip r:embed="rId2"/>
          <a:stretch>
            <a:fillRect/>
          </a:stretch>
        </p:blipFill>
        <p:spPr>
          <a:xfrm>
            <a:off x="766665" y="3712220"/>
            <a:ext cx="3208298" cy="5593565"/>
          </a:xfrm>
          <a:prstGeom prst="rect">
            <a:avLst/>
          </a:prstGeom>
          <a:ln>
            <a:solidFill>
              <a:schemeClr val="tx1"/>
            </a:solidFill>
          </a:ln>
        </p:spPr>
      </p:pic>
      <p:pic>
        <p:nvPicPr>
          <p:cNvPr id="7" name="Picture 6">
            <a:extLst>
              <a:ext uri="{FF2B5EF4-FFF2-40B4-BE49-F238E27FC236}">
                <a16:creationId xmlns:a16="http://schemas.microsoft.com/office/drawing/2014/main" id="{30F554EF-712E-5791-B936-DBC758956AF8}"/>
              </a:ext>
            </a:extLst>
          </p:cNvPr>
          <p:cNvPicPr>
            <a:picLocks noChangeAspect="1"/>
          </p:cNvPicPr>
          <p:nvPr/>
        </p:nvPicPr>
        <p:blipFill>
          <a:blip r:embed="rId3"/>
          <a:stretch>
            <a:fillRect/>
          </a:stretch>
        </p:blipFill>
        <p:spPr>
          <a:xfrm>
            <a:off x="4267200" y="3715849"/>
            <a:ext cx="2738535" cy="5589936"/>
          </a:xfrm>
          <a:prstGeom prst="rect">
            <a:avLst/>
          </a:prstGeom>
          <a:ln>
            <a:solidFill>
              <a:schemeClr val="tx1"/>
            </a:solidFill>
          </a:ln>
        </p:spPr>
      </p:pic>
    </p:spTree>
    <p:extLst>
      <p:ext uri="{BB962C8B-B14F-4D97-AF65-F5344CB8AC3E}">
        <p14:creationId xmlns:p14="http://schemas.microsoft.com/office/powerpoint/2010/main" val="18243873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0A2E5A-9903-6079-5AC3-EE3C861522C1}"/>
            </a:ext>
          </a:extLst>
        </p:cNvPr>
        <p:cNvGrpSpPr/>
        <p:nvPr/>
      </p:nvGrpSpPr>
      <p:grpSpPr>
        <a:xfrm>
          <a:off x="0" y="0"/>
          <a:ext cx="0" cy="0"/>
          <a:chOff x="0" y="0"/>
          <a:chExt cx="0" cy="0"/>
        </a:xfrm>
      </p:grpSpPr>
      <p:sp>
        <p:nvSpPr>
          <p:cNvPr id="44" name="object 44">
            <a:extLst>
              <a:ext uri="{FF2B5EF4-FFF2-40B4-BE49-F238E27FC236}">
                <a16:creationId xmlns:a16="http://schemas.microsoft.com/office/drawing/2014/main" id="{DB1CBCD8-2495-B833-EF74-F32D9BE8A226}"/>
              </a:ext>
            </a:extLst>
          </p:cNvPr>
          <p:cNvSpPr/>
          <p:nvPr/>
        </p:nvSpPr>
        <p:spPr>
          <a:xfrm>
            <a:off x="304800" y="304799"/>
            <a:ext cx="7178040" cy="9464040"/>
          </a:xfrm>
          <a:custGeom>
            <a:avLst/>
            <a:gdLst/>
            <a:ahLst/>
            <a:cxnLst/>
            <a:rect l="l" t="t" r="r" b="b"/>
            <a:pathLst>
              <a:path w="7178040" h="9464040">
                <a:moveTo>
                  <a:pt x="7178027" y="12"/>
                </a:moveTo>
                <a:lnTo>
                  <a:pt x="7158228" y="12"/>
                </a:lnTo>
                <a:lnTo>
                  <a:pt x="7158228" y="19824"/>
                </a:lnTo>
                <a:lnTo>
                  <a:pt x="7158228" y="9445752"/>
                </a:lnTo>
                <a:lnTo>
                  <a:pt x="18275" y="9445752"/>
                </a:lnTo>
                <a:lnTo>
                  <a:pt x="18275" y="19824"/>
                </a:lnTo>
                <a:lnTo>
                  <a:pt x="7158228" y="19824"/>
                </a:lnTo>
                <a:lnTo>
                  <a:pt x="7158228" y="12"/>
                </a:lnTo>
                <a:lnTo>
                  <a:pt x="0" y="0"/>
                </a:lnTo>
                <a:lnTo>
                  <a:pt x="0" y="18288"/>
                </a:lnTo>
                <a:lnTo>
                  <a:pt x="0" y="19824"/>
                </a:lnTo>
                <a:lnTo>
                  <a:pt x="0" y="9445752"/>
                </a:lnTo>
                <a:lnTo>
                  <a:pt x="0" y="9464040"/>
                </a:lnTo>
                <a:lnTo>
                  <a:pt x="7158228" y="9464040"/>
                </a:lnTo>
                <a:lnTo>
                  <a:pt x="7178027" y="9464040"/>
                </a:lnTo>
                <a:lnTo>
                  <a:pt x="7178027" y="9445752"/>
                </a:lnTo>
                <a:lnTo>
                  <a:pt x="7178027" y="19824"/>
                </a:lnTo>
                <a:lnTo>
                  <a:pt x="7178027" y="18288"/>
                </a:lnTo>
                <a:lnTo>
                  <a:pt x="7178027" y="12"/>
                </a:lnTo>
                <a:close/>
              </a:path>
            </a:pathLst>
          </a:custGeom>
          <a:solidFill>
            <a:srgbClr val="000000"/>
          </a:solidFill>
        </p:spPr>
        <p:txBody>
          <a:bodyPr wrap="square" lIns="0" tIns="0" rIns="0" bIns="0" rtlCol="0"/>
          <a:lstStyle/>
          <a:p>
            <a:endParaRPr/>
          </a:p>
        </p:txBody>
      </p:sp>
      <p:sp>
        <p:nvSpPr>
          <p:cNvPr id="15" name="TextBox 14">
            <a:extLst>
              <a:ext uri="{FF2B5EF4-FFF2-40B4-BE49-F238E27FC236}">
                <a16:creationId xmlns:a16="http://schemas.microsoft.com/office/drawing/2014/main" id="{AE49FBFD-74C6-E1C6-B6EA-2750769F3E26}"/>
              </a:ext>
            </a:extLst>
          </p:cNvPr>
          <p:cNvSpPr txBox="1"/>
          <p:nvPr/>
        </p:nvSpPr>
        <p:spPr>
          <a:xfrm>
            <a:off x="6431280" y="362861"/>
            <a:ext cx="1066800" cy="381001"/>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Page - 23</a:t>
            </a:r>
          </a:p>
        </p:txBody>
      </p:sp>
      <p:sp>
        <p:nvSpPr>
          <p:cNvPr id="8" name="TextBox 7">
            <a:extLst>
              <a:ext uri="{FF2B5EF4-FFF2-40B4-BE49-F238E27FC236}">
                <a16:creationId xmlns:a16="http://schemas.microsoft.com/office/drawing/2014/main" id="{09827174-FBE9-E860-1B57-80002CE1ABC2}"/>
              </a:ext>
            </a:extLst>
          </p:cNvPr>
          <p:cNvSpPr txBox="1"/>
          <p:nvPr/>
        </p:nvSpPr>
        <p:spPr>
          <a:xfrm>
            <a:off x="766665" y="990600"/>
            <a:ext cx="6254310" cy="3387274"/>
          </a:xfrm>
          <a:prstGeom prst="rect">
            <a:avLst/>
          </a:prstGeom>
          <a:noFill/>
        </p:spPr>
        <p:txBody>
          <a:bodyPr wrap="square" rtlCol="0">
            <a:spAutoFit/>
          </a:bodyPr>
          <a:lstStyle/>
          <a:p>
            <a:pPr algn="ctr">
              <a:spcAft>
                <a:spcPts val="1800"/>
              </a:spcAft>
            </a:pPr>
            <a:r>
              <a:rPr lang="en-US" sz="2000" b="1" i="0" dirty="0">
                <a:effectLst/>
                <a:latin typeface="Times New Roman" panose="02020603050405020304" pitchFamily="18" charset="0"/>
                <a:cs typeface="Times New Roman" panose="02020603050405020304" pitchFamily="18" charset="0"/>
              </a:rPr>
              <a:t>Navigating with Ease: JavaScript Code for a Responsive Menu Toggle</a:t>
            </a:r>
          </a:p>
          <a:p>
            <a:pPr algn="just">
              <a:lnSpc>
                <a:spcPct val="150000"/>
              </a:lnSpc>
              <a:spcAft>
                <a:spcPts val="1200"/>
              </a:spcAft>
            </a:pPr>
            <a:r>
              <a:rPr lang="en-US" i="0" dirty="0">
                <a:effectLst/>
                <a:latin typeface="Times New Roman" panose="02020603050405020304" pitchFamily="18" charset="0"/>
                <a:cs typeface="Times New Roman" panose="02020603050405020304" pitchFamily="18" charset="0"/>
              </a:rPr>
              <a:t>This code snippet plays a crucial role in creating a user-friendly mobile experience. It tackles the challenge of adapting a navigation bar for smaller screens. This simple yet effective JavaScript function ensures a smooth and responsive navigation experience for mobile users, allowing them to seamlessly access the website's menu with a tap.</a:t>
            </a:r>
            <a:endParaRPr lang="en-IN"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8820E03C-1F62-DF0D-2040-8CD1DD162F85}"/>
              </a:ext>
            </a:extLst>
          </p:cNvPr>
          <p:cNvPicPr>
            <a:picLocks noChangeAspect="1"/>
          </p:cNvPicPr>
          <p:nvPr/>
        </p:nvPicPr>
        <p:blipFill>
          <a:blip r:embed="rId2"/>
          <a:stretch>
            <a:fillRect/>
          </a:stretch>
        </p:blipFill>
        <p:spPr>
          <a:xfrm>
            <a:off x="1019054" y="5000169"/>
            <a:ext cx="5734292" cy="3387273"/>
          </a:xfrm>
          <a:prstGeom prst="rect">
            <a:avLst/>
          </a:prstGeom>
          <a:ln>
            <a:solidFill>
              <a:schemeClr val="tx1"/>
            </a:solidFill>
          </a:ln>
          <a:effectLst>
            <a:outerShdw blurRad="1270000" dist="50800" dir="5400000" algn="ctr" rotWithShape="0">
              <a:srgbClr val="000000">
                <a:alpha val="43137"/>
              </a:srgbClr>
            </a:outerShdw>
          </a:effectLst>
        </p:spPr>
      </p:pic>
    </p:spTree>
    <p:extLst>
      <p:ext uri="{BB962C8B-B14F-4D97-AF65-F5344CB8AC3E}">
        <p14:creationId xmlns:p14="http://schemas.microsoft.com/office/powerpoint/2010/main" val="22126852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0A2E5A-9903-6079-5AC3-EE3C861522C1}"/>
            </a:ext>
          </a:extLst>
        </p:cNvPr>
        <p:cNvGrpSpPr/>
        <p:nvPr/>
      </p:nvGrpSpPr>
      <p:grpSpPr>
        <a:xfrm>
          <a:off x="0" y="0"/>
          <a:ext cx="0" cy="0"/>
          <a:chOff x="0" y="0"/>
          <a:chExt cx="0" cy="0"/>
        </a:xfrm>
      </p:grpSpPr>
      <p:sp>
        <p:nvSpPr>
          <p:cNvPr id="44" name="object 44">
            <a:extLst>
              <a:ext uri="{FF2B5EF4-FFF2-40B4-BE49-F238E27FC236}">
                <a16:creationId xmlns:a16="http://schemas.microsoft.com/office/drawing/2014/main" id="{DB1CBCD8-2495-B833-EF74-F32D9BE8A226}"/>
              </a:ext>
            </a:extLst>
          </p:cNvPr>
          <p:cNvSpPr/>
          <p:nvPr/>
        </p:nvSpPr>
        <p:spPr>
          <a:xfrm>
            <a:off x="304800" y="304799"/>
            <a:ext cx="7178040" cy="9464040"/>
          </a:xfrm>
          <a:custGeom>
            <a:avLst/>
            <a:gdLst/>
            <a:ahLst/>
            <a:cxnLst/>
            <a:rect l="l" t="t" r="r" b="b"/>
            <a:pathLst>
              <a:path w="7178040" h="9464040">
                <a:moveTo>
                  <a:pt x="7178027" y="12"/>
                </a:moveTo>
                <a:lnTo>
                  <a:pt x="7158228" y="12"/>
                </a:lnTo>
                <a:lnTo>
                  <a:pt x="7158228" y="19824"/>
                </a:lnTo>
                <a:lnTo>
                  <a:pt x="7158228" y="9445752"/>
                </a:lnTo>
                <a:lnTo>
                  <a:pt x="18275" y="9445752"/>
                </a:lnTo>
                <a:lnTo>
                  <a:pt x="18275" y="19824"/>
                </a:lnTo>
                <a:lnTo>
                  <a:pt x="7158228" y="19824"/>
                </a:lnTo>
                <a:lnTo>
                  <a:pt x="7158228" y="12"/>
                </a:lnTo>
                <a:lnTo>
                  <a:pt x="0" y="0"/>
                </a:lnTo>
                <a:lnTo>
                  <a:pt x="0" y="18288"/>
                </a:lnTo>
                <a:lnTo>
                  <a:pt x="0" y="19824"/>
                </a:lnTo>
                <a:lnTo>
                  <a:pt x="0" y="9445752"/>
                </a:lnTo>
                <a:lnTo>
                  <a:pt x="0" y="9464040"/>
                </a:lnTo>
                <a:lnTo>
                  <a:pt x="7158228" y="9464040"/>
                </a:lnTo>
                <a:lnTo>
                  <a:pt x="7178027" y="9464040"/>
                </a:lnTo>
                <a:lnTo>
                  <a:pt x="7178027" y="9445752"/>
                </a:lnTo>
                <a:lnTo>
                  <a:pt x="7178027" y="19824"/>
                </a:lnTo>
                <a:lnTo>
                  <a:pt x="7178027" y="18288"/>
                </a:lnTo>
                <a:lnTo>
                  <a:pt x="7178027" y="12"/>
                </a:lnTo>
                <a:close/>
              </a:path>
            </a:pathLst>
          </a:custGeom>
          <a:solidFill>
            <a:srgbClr val="000000"/>
          </a:solidFill>
        </p:spPr>
        <p:txBody>
          <a:bodyPr wrap="square" lIns="0" tIns="0" rIns="0" bIns="0" rtlCol="0"/>
          <a:lstStyle/>
          <a:p>
            <a:endParaRPr/>
          </a:p>
        </p:txBody>
      </p:sp>
      <p:sp>
        <p:nvSpPr>
          <p:cNvPr id="3" name="TextBox 2">
            <a:extLst>
              <a:ext uri="{FF2B5EF4-FFF2-40B4-BE49-F238E27FC236}">
                <a16:creationId xmlns:a16="http://schemas.microsoft.com/office/drawing/2014/main" id="{39454CF7-0EF1-8922-7700-E7F4F43588CF}"/>
              </a:ext>
            </a:extLst>
          </p:cNvPr>
          <p:cNvSpPr txBox="1"/>
          <p:nvPr/>
        </p:nvSpPr>
        <p:spPr>
          <a:xfrm>
            <a:off x="693420" y="762000"/>
            <a:ext cx="6400800" cy="3551229"/>
          </a:xfrm>
          <a:prstGeom prst="rect">
            <a:avLst/>
          </a:prstGeom>
          <a:noFill/>
        </p:spPr>
        <p:txBody>
          <a:bodyPr wrap="square" rtlCol="0">
            <a:spAutoFit/>
          </a:bodyPr>
          <a:lstStyle/>
          <a:p>
            <a:pPr marL="342900" indent="-342900" algn="just">
              <a:lnSpc>
                <a:spcPct val="150000"/>
              </a:lnSpc>
              <a:spcAft>
                <a:spcPts val="1800"/>
              </a:spcAft>
              <a:buFont typeface="Arial" panose="020B0604020202020204" pitchFamily="34" charset="0"/>
              <a:buChar char="•"/>
            </a:pPr>
            <a:r>
              <a:rPr lang="en-IN" sz="2400" b="1" i="0" dirty="0">
                <a:effectLst/>
                <a:latin typeface="Times New Roman" panose="02020603050405020304" pitchFamily="18" charset="0"/>
                <a:cs typeface="Times New Roman" panose="02020603050405020304" pitchFamily="18" charset="0"/>
              </a:rPr>
              <a:t>Visual Output: </a:t>
            </a:r>
            <a:r>
              <a:rPr lang="en-IN" dirty="0">
                <a:hlinkClick r:id="rId2"/>
              </a:rPr>
              <a:t>https://italian-restaurant-five.vercel.app/</a:t>
            </a:r>
            <a:endParaRPr lang="en-IN" sz="2400" b="1" i="0" dirty="0">
              <a:effectLst/>
              <a:latin typeface="Times New Roman" panose="02020603050405020304" pitchFamily="18" charset="0"/>
              <a:cs typeface="Times New Roman" panose="02020603050405020304" pitchFamily="18" charset="0"/>
            </a:endParaRPr>
          </a:p>
          <a:p>
            <a:pPr algn="just">
              <a:lnSpc>
                <a:spcPct val="150000"/>
              </a:lnSpc>
              <a:spcAft>
                <a:spcPts val="1800"/>
              </a:spcAft>
            </a:pPr>
            <a:r>
              <a:rPr lang="en-IN" sz="2000" b="1" i="0" dirty="0">
                <a:effectLst/>
                <a:latin typeface="Times New Roman" panose="02020603050405020304" pitchFamily="18" charset="0"/>
                <a:cs typeface="Times New Roman" panose="02020603050405020304" pitchFamily="18" charset="0"/>
              </a:rPr>
              <a:t>Unwrapping Our Digital Trattoria :- </a:t>
            </a:r>
            <a:r>
              <a:rPr lang="en-US" sz="2000" i="0" dirty="0">
                <a:effectLst/>
                <a:latin typeface="Times New Roman" panose="02020603050405020304" pitchFamily="18" charset="0"/>
                <a:cs typeface="Times New Roman" panose="02020603050405020304" pitchFamily="18" charset="0"/>
              </a:rPr>
              <a:t>A Sneak Peek at the Website Through Mockup Photos</a:t>
            </a:r>
            <a:endParaRPr lang="en-IN" sz="2000" i="0" dirty="0">
              <a:effectLst/>
              <a:latin typeface="Times New Roman" panose="02020603050405020304" pitchFamily="18" charset="0"/>
              <a:cs typeface="Times New Roman" panose="02020603050405020304" pitchFamily="18" charset="0"/>
            </a:endParaRPr>
          </a:p>
          <a:p>
            <a:pPr algn="just">
              <a:lnSpc>
                <a:spcPct val="150000"/>
              </a:lnSpc>
              <a:spcAft>
                <a:spcPts val="1800"/>
              </a:spcAft>
            </a:pPr>
            <a:r>
              <a:rPr lang="en-US" sz="2000" b="1" i="0" dirty="0">
                <a:effectLst/>
                <a:latin typeface="Times New Roman" panose="02020603050405020304" pitchFamily="18" charset="0"/>
                <a:cs typeface="Times New Roman" panose="02020603050405020304" pitchFamily="18" charset="0"/>
              </a:rPr>
              <a:t>First Look: </a:t>
            </a:r>
            <a:r>
              <a:rPr lang="en-US" sz="2000" i="0" dirty="0">
                <a:effectLst/>
                <a:latin typeface="Times New Roman" panose="02020603050405020304" pitchFamily="18" charset="0"/>
                <a:cs typeface="Times New Roman" panose="02020603050405020304" pitchFamily="18" charset="0"/>
              </a:rPr>
              <a:t>A Welcoming Homepage for the Italian Food Website.</a:t>
            </a:r>
          </a:p>
          <a:p>
            <a:pPr algn="just">
              <a:lnSpc>
                <a:spcPct val="150000"/>
              </a:lnSpc>
              <a:spcAft>
                <a:spcPts val="1800"/>
              </a:spcAft>
            </a:pPr>
            <a:endParaRPr lang="en-US" b="1" i="0" dirty="0">
              <a:effectLst/>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61E3C1A1-62E1-F1B5-E9A4-B5B558DDF300}"/>
              </a:ext>
            </a:extLst>
          </p:cNvPr>
          <p:cNvPicPr>
            <a:picLocks noChangeAspect="1"/>
          </p:cNvPicPr>
          <p:nvPr/>
        </p:nvPicPr>
        <p:blipFill>
          <a:blip r:embed="rId3"/>
          <a:stretch>
            <a:fillRect/>
          </a:stretch>
        </p:blipFill>
        <p:spPr>
          <a:xfrm>
            <a:off x="571500" y="4110412"/>
            <a:ext cx="6629400" cy="4953000"/>
          </a:xfrm>
          <a:prstGeom prst="rect">
            <a:avLst/>
          </a:prstGeom>
          <a:ln>
            <a:solidFill>
              <a:schemeClr val="tx1"/>
            </a:solidFill>
          </a:ln>
          <a:effectLst>
            <a:outerShdw blurRad="431800" dist="50800" dir="5400000" algn="ctr" rotWithShape="0">
              <a:srgbClr val="000000">
                <a:alpha val="87000"/>
              </a:srgbClr>
            </a:outerShdw>
          </a:effectLst>
        </p:spPr>
      </p:pic>
      <p:sp>
        <p:nvSpPr>
          <p:cNvPr id="8" name="TextBox 7">
            <a:extLst>
              <a:ext uri="{FF2B5EF4-FFF2-40B4-BE49-F238E27FC236}">
                <a16:creationId xmlns:a16="http://schemas.microsoft.com/office/drawing/2014/main" id="{FA536CA0-FF2F-1ED6-14D3-33AC29C37DD5}"/>
              </a:ext>
            </a:extLst>
          </p:cNvPr>
          <p:cNvSpPr txBox="1"/>
          <p:nvPr/>
        </p:nvSpPr>
        <p:spPr>
          <a:xfrm>
            <a:off x="6431280" y="362861"/>
            <a:ext cx="1066800" cy="369332"/>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Page - 24</a:t>
            </a:r>
          </a:p>
        </p:txBody>
      </p:sp>
    </p:spTree>
    <p:extLst>
      <p:ext uri="{BB962C8B-B14F-4D97-AF65-F5344CB8AC3E}">
        <p14:creationId xmlns:p14="http://schemas.microsoft.com/office/powerpoint/2010/main" val="22770152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0A2E5A-9903-6079-5AC3-EE3C861522C1}"/>
            </a:ext>
          </a:extLst>
        </p:cNvPr>
        <p:cNvGrpSpPr/>
        <p:nvPr/>
      </p:nvGrpSpPr>
      <p:grpSpPr>
        <a:xfrm>
          <a:off x="0" y="0"/>
          <a:ext cx="0" cy="0"/>
          <a:chOff x="0" y="0"/>
          <a:chExt cx="0" cy="0"/>
        </a:xfrm>
      </p:grpSpPr>
      <p:sp>
        <p:nvSpPr>
          <p:cNvPr id="44" name="object 44">
            <a:extLst>
              <a:ext uri="{FF2B5EF4-FFF2-40B4-BE49-F238E27FC236}">
                <a16:creationId xmlns:a16="http://schemas.microsoft.com/office/drawing/2014/main" id="{DB1CBCD8-2495-B833-EF74-F32D9BE8A226}"/>
              </a:ext>
            </a:extLst>
          </p:cNvPr>
          <p:cNvSpPr/>
          <p:nvPr/>
        </p:nvSpPr>
        <p:spPr>
          <a:xfrm>
            <a:off x="304800" y="304799"/>
            <a:ext cx="7178040" cy="9464040"/>
          </a:xfrm>
          <a:custGeom>
            <a:avLst/>
            <a:gdLst/>
            <a:ahLst/>
            <a:cxnLst/>
            <a:rect l="l" t="t" r="r" b="b"/>
            <a:pathLst>
              <a:path w="7178040" h="9464040">
                <a:moveTo>
                  <a:pt x="7178027" y="12"/>
                </a:moveTo>
                <a:lnTo>
                  <a:pt x="7158228" y="12"/>
                </a:lnTo>
                <a:lnTo>
                  <a:pt x="7158228" y="19824"/>
                </a:lnTo>
                <a:lnTo>
                  <a:pt x="7158228" y="9445752"/>
                </a:lnTo>
                <a:lnTo>
                  <a:pt x="18275" y="9445752"/>
                </a:lnTo>
                <a:lnTo>
                  <a:pt x="18275" y="19824"/>
                </a:lnTo>
                <a:lnTo>
                  <a:pt x="7158228" y="19824"/>
                </a:lnTo>
                <a:lnTo>
                  <a:pt x="7158228" y="12"/>
                </a:lnTo>
                <a:lnTo>
                  <a:pt x="0" y="0"/>
                </a:lnTo>
                <a:lnTo>
                  <a:pt x="0" y="18288"/>
                </a:lnTo>
                <a:lnTo>
                  <a:pt x="0" y="19824"/>
                </a:lnTo>
                <a:lnTo>
                  <a:pt x="0" y="9445752"/>
                </a:lnTo>
                <a:lnTo>
                  <a:pt x="0" y="9464040"/>
                </a:lnTo>
                <a:lnTo>
                  <a:pt x="7158228" y="9464040"/>
                </a:lnTo>
                <a:lnTo>
                  <a:pt x="7178027" y="9464040"/>
                </a:lnTo>
                <a:lnTo>
                  <a:pt x="7178027" y="9445752"/>
                </a:lnTo>
                <a:lnTo>
                  <a:pt x="7178027" y="19824"/>
                </a:lnTo>
                <a:lnTo>
                  <a:pt x="7178027" y="18288"/>
                </a:lnTo>
                <a:lnTo>
                  <a:pt x="7178027" y="12"/>
                </a:lnTo>
                <a:close/>
              </a:path>
            </a:pathLst>
          </a:custGeom>
          <a:solidFill>
            <a:srgbClr val="000000"/>
          </a:solidFill>
        </p:spPr>
        <p:txBody>
          <a:bodyPr wrap="square" lIns="0" tIns="0" rIns="0" bIns="0" rtlCol="0"/>
          <a:lstStyle/>
          <a:p>
            <a:endParaRPr/>
          </a:p>
        </p:txBody>
      </p:sp>
      <p:sp>
        <p:nvSpPr>
          <p:cNvPr id="3" name="TextBox 2">
            <a:extLst>
              <a:ext uri="{FF2B5EF4-FFF2-40B4-BE49-F238E27FC236}">
                <a16:creationId xmlns:a16="http://schemas.microsoft.com/office/drawing/2014/main" id="{39454CF7-0EF1-8922-7700-E7F4F43588CF}"/>
              </a:ext>
            </a:extLst>
          </p:cNvPr>
          <p:cNvSpPr txBox="1"/>
          <p:nvPr/>
        </p:nvSpPr>
        <p:spPr>
          <a:xfrm>
            <a:off x="693420" y="6792820"/>
            <a:ext cx="6400800" cy="2027735"/>
          </a:xfrm>
          <a:prstGeom prst="rect">
            <a:avLst/>
          </a:prstGeom>
          <a:noFill/>
        </p:spPr>
        <p:txBody>
          <a:bodyPr wrap="square" rtlCol="0">
            <a:spAutoFit/>
          </a:bodyPr>
          <a:lstStyle/>
          <a:p>
            <a:pPr algn="just">
              <a:lnSpc>
                <a:spcPct val="150000"/>
              </a:lnSpc>
              <a:spcAft>
                <a:spcPts val="1800"/>
              </a:spcAft>
            </a:pPr>
            <a:r>
              <a:rPr lang="en-US" sz="2000" b="1" i="0" dirty="0">
                <a:effectLst/>
                <a:latin typeface="Times New Roman" panose="02020603050405020304" pitchFamily="18" charset="0"/>
                <a:cs typeface="Times New Roman" panose="02020603050405020304" pitchFamily="18" charset="0"/>
              </a:rPr>
              <a:t>Beyond the Banner: Explore Our Second Page's Visual Pasta Symphony</a:t>
            </a:r>
          </a:p>
          <a:p>
            <a:pPr algn="just">
              <a:lnSpc>
                <a:spcPct val="150000"/>
              </a:lnSpc>
              <a:spcAft>
                <a:spcPts val="1800"/>
              </a:spcAft>
            </a:pPr>
            <a:r>
              <a:rPr lang="en-US" i="0" dirty="0">
                <a:effectLst/>
                <a:latin typeface="Times New Roman" panose="02020603050405020304" pitchFamily="18" charset="0"/>
                <a:cs typeface="Times New Roman" panose="02020603050405020304" pitchFamily="18" charset="0"/>
              </a:rPr>
              <a:t>Unveil a world of flavors and textures, where each image sings a delicious aria in this celebration of all things pasta.</a:t>
            </a:r>
          </a:p>
        </p:txBody>
      </p:sp>
      <p:pic>
        <p:nvPicPr>
          <p:cNvPr id="4" name="Picture 3">
            <a:extLst>
              <a:ext uri="{FF2B5EF4-FFF2-40B4-BE49-F238E27FC236}">
                <a16:creationId xmlns:a16="http://schemas.microsoft.com/office/drawing/2014/main" id="{87B2D799-05CD-9E4D-7AA7-B30216D387F0}"/>
              </a:ext>
            </a:extLst>
          </p:cNvPr>
          <p:cNvPicPr>
            <a:picLocks noChangeAspect="1"/>
          </p:cNvPicPr>
          <p:nvPr/>
        </p:nvPicPr>
        <p:blipFill>
          <a:blip r:embed="rId2"/>
          <a:stretch>
            <a:fillRect/>
          </a:stretch>
        </p:blipFill>
        <p:spPr>
          <a:xfrm>
            <a:off x="533400" y="1053908"/>
            <a:ext cx="6705600" cy="5022393"/>
          </a:xfrm>
          <a:prstGeom prst="rect">
            <a:avLst/>
          </a:prstGeom>
          <a:ln>
            <a:solidFill>
              <a:schemeClr val="tx1"/>
            </a:solidFill>
          </a:ln>
          <a:effectLst>
            <a:outerShdw blurRad="495300" dist="50800" dir="5400000" algn="ctr" rotWithShape="0">
              <a:srgbClr val="000000">
                <a:alpha val="44000"/>
              </a:srgbClr>
            </a:outerShdw>
          </a:effectLst>
        </p:spPr>
      </p:pic>
      <p:sp>
        <p:nvSpPr>
          <p:cNvPr id="5" name="TextBox 4">
            <a:extLst>
              <a:ext uri="{FF2B5EF4-FFF2-40B4-BE49-F238E27FC236}">
                <a16:creationId xmlns:a16="http://schemas.microsoft.com/office/drawing/2014/main" id="{6E6B563E-43DF-B2A9-4E7F-D81D12FC1366}"/>
              </a:ext>
            </a:extLst>
          </p:cNvPr>
          <p:cNvSpPr txBox="1"/>
          <p:nvPr/>
        </p:nvSpPr>
        <p:spPr>
          <a:xfrm>
            <a:off x="6431280" y="362861"/>
            <a:ext cx="1066800" cy="381001"/>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Page - 25</a:t>
            </a:r>
          </a:p>
        </p:txBody>
      </p:sp>
    </p:spTree>
    <p:extLst>
      <p:ext uri="{BB962C8B-B14F-4D97-AF65-F5344CB8AC3E}">
        <p14:creationId xmlns:p14="http://schemas.microsoft.com/office/powerpoint/2010/main" val="38736616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0A2E5A-9903-6079-5AC3-EE3C861522C1}"/>
            </a:ext>
          </a:extLst>
        </p:cNvPr>
        <p:cNvGrpSpPr/>
        <p:nvPr/>
      </p:nvGrpSpPr>
      <p:grpSpPr>
        <a:xfrm>
          <a:off x="0" y="0"/>
          <a:ext cx="0" cy="0"/>
          <a:chOff x="0" y="0"/>
          <a:chExt cx="0" cy="0"/>
        </a:xfrm>
      </p:grpSpPr>
      <p:sp>
        <p:nvSpPr>
          <p:cNvPr id="44" name="object 44">
            <a:extLst>
              <a:ext uri="{FF2B5EF4-FFF2-40B4-BE49-F238E27FC236}">
                <a16:creationId xmlns:a16="http://schemas.microsoft.com/office/drawing/2014/main" id="{DB1CBCD8-2495-B833-EF74-F32D9BE8A226}"/>
              </a:ext>
            </a:extLst>
          </p:cNvPr>
          <p:cNvSpPr/>
          <p:nvPr/>
        </p:nvSpPr>
        <p:spPr>
          <a:xfrm>
            <a:off x="304800" y="304799"/>
            <a:ext cx="7178040" cy="9464040"/>
          </a:xfrm>
          <a:custGeom>
            <a:avLst/>
            <a:gdLst/>
            <a:ahLst/>
            <a:cxnLst/>
            <a:rect l="l" t="t" r="r" b="b"/>
            <a:pathLst>
              <a:path w="7178040" h="9464040">
                <a:moveTo>
                  <a:pt x="7178027" y="12"/>
                </a:moveTo>
                <a:lnTo>
                  <a:pt x="7158228" y="12"/>
                </a:lnTo>
                <a:lnTo>
                  <a:pt x="7158228" y="19824"/>
                </a:lnTo>
                <a:lnTo>
                  <a:pt x="7158228" y="9445752"/>
                </a:lnTo>
                <a:lnTo>
                  <a:pt x="18275" y="9445752"/>
                </a:lnTo>
                <a:lnTo>
                  <a:pt x="18275" y="19824"/>
                </a:lnTo>
                <a:lnTo>
                  <a:pt x="7158228" y="19824"/>
                </a:lnTo>
                <a:lnTo>
                  <a:pt x="7158228" y="12"/>
                </a:lnTo>
                <a:lnTo>
                  <a:pt x="0" y="0"/>
                </a:lnTo>
                <a:lnTo>
                  <a:pt x="0" y="18288"/>
                </a:lnTo>
                <a:lnTo>
                  <a:pt x="0" y="19824"/>
                </a:lnTo>
                <a:lnTo>
                  <a:pt x="0" y="9445752"/>
                </a:lnTo>
                <a:lnTo>
                  <a:pt x="0" y="9464040"/>
                </a:lnTo>
                <a:lnTo>
                  <a:pt x="7158228" y="9464040"/>
                </a:lnTo>
                <a:lnTo>
                  <a:pt x="7178027" y="9464040"/>
                </a:lnTo>
                <a:lnTo>
                  <a:pt x="7178027" y="9445752"/>
                </a:lnTo>
                <a:lnTo>
                  <a:pt x="7178027" y="19824"/>
                </a:lnTo>
                <a:lnTo>
                  <a:pt x="7178027" y="18288"/>
                </a:lnTo>
                <a:lnTo>
                  <a:pt x="7178027" y="12"/>
                </a:lnTo>
                <a:close/>
              </a:path>
            </a:pathLst>
          </a:custGeom>
          <a:solidFill>
            <a:srgbClr val="000000"/>
          </a:solidFill>
        </p:spPr>
        <p:txBody>
          <a:bodyPr wrap="square" lIns="0" tIns="0" rIns="0" bIns="0" rtlCol="0"/>
          <a:lstStyle/>
          <a:p>
            <a:endParaRPr/>
          </a:p>
        </p:txBody>
      </p:sp>
      <p:sp>
        <p:nvSpPr>
          <p:cNvPr id="3" name="TextBox 2">
            <a:extLst>
              <a:ext uri="{FF2B5EF4-FFF2-40B4-BE49-F238E27FC236}">
                <a16:creationId xmlns:a16="http://schemas.microsoft.com/office/drawing/2014/main" id="{39454CF7-0EF1-8922-7700-E7F4F43588CF}"/>
              </a:ext>
            </a:extLst>
          </p:cNvPr>
          <p:cNvSpPr txBox="1"/>
          <p:nvPr/>
        </p:nvSpPr>
        <p:spPr>
          <a:xfrm>
            <a:off x="693419" y="1040855"/>
            <a:ext cx="6400800" cy="966290"/>
          </a:xfrm>
          <a:prstGeom prst="rect">
            <a:avLst/>
          </a:prstGeom>
          <a:noFill/>
        </p:spPr>
        <p:txBody>
          <a:bodyPr wrap="square" rtlCol="0">
            <a:spAutoFit/>
          </a:bodyPr>
          <a:lstStyle/>
          <a:p>
            <a:pPr algn="just">
              <a:lnSpc>
                <a:spcPct val="150000"/>
              </a:lnSpc>
              <a:spcAft>
                <a:spcPts val="1800"/>
              </a:spcAft>
            </a:pPr>
            <a:r>
              <a:rPr lang="en-US" sz="2000" b="1" i="0" dirty="0">
                <a:effectLst/>
                <a:latin typeface="Times New Roman" panose="02020603050405020304" pitchFamily="18" charset="0"/>
                <a:cs typeface="Times New Roman" panose="02020603050405020304" pitchFamily="18" charset="0"/>
              </a:rPr>
              <a:t>Discounted Discovery: A Third-Page Mockup Beckons You to Explore</a:t>
            </a:r>
            <a:endParaRPr lang="en-US" i="0" dirty="0">
              <a:effectLst/>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5FF60578-9574-7B8C-999A-A7D67752F46F}"/>
              </a:ext>
            </a:extLst>
          </p:cNvPr>
          <p:cNvPicPr>
            <a:picLocks noChangeAspect="1"/>
          </p:cNvPicPr>
          <p:nvPr/>
        </p:nvPicPr>
        <p:blipFill>
          <a:blip r:embed="rId2"/>
          <a:stretch>
            <a:fillRect/>
          </a:stretch>
        </p:blipFill>
        <p:spPr>
          <a:xfrm>
            <a:off x="796020" y="2645401"/>
            <a:ext cx="6195597" cy="6485182"/>
          </a:xfrm>
          <a:prstGeom prst="rect">
            <a:avLst/>
          </a:prstGeom>
          <a:ln>
            <a:solidFill>
              <a:schemeClr val="tx1"/>
            </a:solidFill>
          </a:ln>
          <a:effectLst>
            <a:outerShdw blurRad="508000" dist="50800" dir="5400000" algn="ctr" rotWithShape="0">
              <a:srgbClr val="000000">
                <a:alpha val="63000"/>
              </a:srgbClr>
            </a:outerShdw>
          </a:effectLst>
        </p:spPr>
      </p:pic>
      <p:sp>
        <p:nvSpPr>
          <p:cNvPr id="6" name="TextBox 5">
            <a:extLst>
              <a:ext uri="{FF2B5EF4-FFF2-40B4-BE49-F238E27FC236}">
                <a16:creationId xmlns:a16="http://schemas.microsoft.com/office/drawing/2014/main" id="{5FF04A4B-25FB-64BA-1D1C-2B2A0F06E3E7}"/>
              </a:ext>
            </a:extLst>
          </p:cNvPr>
          <p:cNvSpPr txBox="1"/>
          <p:nvPr/>
        </p:nvSpPr>
        <p:spPr>
          <a:xfrm>
            <a:off x="6431280" y="362861"/>
            <a:ext cx="1066800" cy="381001"/>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Page - 26</a:t>
            </a:r>
          </a:p>
        </p:txBody>
      </p:sp>
    </p:spTree>
    <p:extLst>
      <p:ext uri="{BB962C8B-B14F-4D97-AF65-F5344CB8AC3E}">
        <p14:creationId xmlns:p14="http://schemas.microsoft.com/office/powerpoint/2010/main" val="6914232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0A2E5A-9903-6079-5AC3-EE3C861522C1}"/>
            </a:ext>
          </a:extLst>
        </p:cNvPr>
        <p:cNvGrpSpPr/>
        <p:nvPr/>
      </p:nvGrpSpPr>
      <p:grpSpPr>
        <a:xfrm>
          <a:off x="0" y="0"/>
          <a:ext cx="0" cy="0"/>
          <a:chOff x="0" y="0"/>
          <a:chExt cx="0" cy="0"/>
        </a:xfrm>
      </p:grpSpPr>
      <p:sp>
        <p:nvSpPr>
          <p:cNvPr id="44" name="object 44">
            <a:extLst>
              <a:ext uri="{FF2B5EF4-FFF2-40B4-BE49-F238E27FC236}">
                <a16:creationId xmlns:a16="http://schemas.microsoft.com/office/drawing/2014/main" id="{DB1CBCD8-2495-B833-EF74-F32D9BE8A226}"/>
              </a:ext>
            </a:extLst>
          </p:cNvPr>
          <p:cNvSpPr/>
          <p:nvPr/>
        </p:nvSpPr>
        <p:spPr>
          <a:xfrm>
            <a:off x="304800" y="304799"/>
            <a:ext cx="7178040" cy="9464040"/>
          </a:xfrm>
          <a:custGeom>
            <a:avLst/>
            <a:gdLst/>
            <a:ahLst/>
            <a:cxnLst/>
            <a:rect l="l" t="t" r="r" b="b"/>
            <a:pathLst>
              <a:path w="7178040" h="9464040">
                <a:moveTo>
                  <a:pt x="7178027" y="12"/>
                </a:moveTo>
                <a:lnTo>
                  <a:pt x="7158228" y="12"/>
                </a:lnTo>
                <a:lnTo>
                  <a:pt x="7158228" y="19824"/>
                </a:lnTo>
                <a:lnTo>
                  <a:pt x="7158228" y="9445752"/>
                </a:lnTo>
                <a:lnTo>
                  <a:pt x="18275" y="9445752"/>
                </a:lnTo>
                <a:lnTo>
                  <a:pt x="18275" y="19824"/>
                </a:lnTo>
                <a:lnTo>
                  <a:pt x="7158228" y="19824"/>
                </a:lnTo>
                <a:lnTo>
                  <a:pt x="7158228" y="12"/>
                </a:lnTo>
                <a:lnTo>
                  <a:pt x="0" y="0"/>
                </a:lnTo>
                <a:lnTo>
                  <a:pt x="0" y="18288"/>
                </a:lnTo>
                <a:lnTo>
                  <a:pt x="0" y="19824"/>
                </a:lnTo>
                <a:lnTo>
                  <a:pt x="0" y="9445752"/>
                </a:lnTo>
                <a:lnTo>
                  <a:pt x="0" y="9464040"/>
                </a:lnTo>
                <a:lnTo>
                  <a:pt x="7158228" y="9464040"/>
                </a:lnTo>
                <a:lnTo>
                  <a:pt x="7178027" y="9464040"/>
                </a:lnTo>
                <a:lnTo>
                  <a:pt x="7178027" y="9445752"/>
                </a:lnTo>
                <a:lnTo>
                  <a:pt x="7178027" y="19824"/>
                </a:lnTo>
                <a:lnTo>
                  <a:pt x="7178027" y="18288"/>
                </a:lnTo>
                <a:lnTo>
                  <a:pt x="7178027" y="12"/>
                </a:lnTo>
                <a:close/>
              </a:path>
            </a:pathLst>
          </a:custGeom>
          <a:solidFill>
            <a:srgbClr val="000000"/>
          </a:solidFill>
        </p:spPr>
        <p:txBody>
          <a:bodyPr wrap="square" lIns="0" tIns="0" rIns="0" bIns="0" rtlCol="0"/>
          <a:lstStyle/>
          <a:p>
            <a:endParaRPr/>
          </a:p>
        </p:txBody>
      </p:sp>
      <p:sp>
        <p:nvSpPr>
          <p:cNvPr id="3" name="TextBox 2">
            <a:extLst>
              <a:ext uri="{FF2B5EF4-FFF2-40B4-BE49-F238E27FC236}">
                <a16:creationId xmlns:a16="http://schemas.microsoft.com/office/drawing/2014/main" id="{39454CF7-0EF1-8922-7700-E7F4F43588CF}"/>
              </a:ext>
            </a:extLst>
          </p:cNvPr>
          <p:cNvSpPr txBox="1"/>
          <p:nvPr/>
        </p:nvSpPr>
        <p:spPr>
          <a:xfrm>
            <a:off x="693418" y="6934200"/>
            <a:ext cx="6400800" cy="2027735"/>
          </a:xfrm>
          <a:prstGeom prst="rect">
            <a:avLst/>
          </a:prstGeom>
          <a:noFill/>
        </p:spPr>
        <p:txBody>
          <a:bodyPr wrap="square" rtlCol="0">
            <a:spAutoFit/>
          </a:bodyPr>
          <a:lstStyle/>
          <a:p>
            <a:pPr algn="just">
              <a:lnSpc>
                <a:spcPct val="150000"/>
              </a:lnSpc>
              <a:spcAft>
                <a:spcPts val="1800"/>
              </a:spcAft>
            </a:pPr>
            <a:r>
              <a:rPr lang="en-US" sz="2000" b="1" i="0" dirty="0">
                <a:effectLst/>
                <a:latin typeface="Times New Roman" panose="02020603050405020304" pitchFamily="18" charset="0"/>
                <a:cs typeface="Times New Roman" panose="02020603050405020304" pitchFamily="18" charset="0"/>
              </a:rPr>
              <a:t>Calling All Pizza Lovers: A Fourth-Page Mockup to Fuel Your Cravings</a:t>
            </a:r>
          </a:p>
          <a:p>
            <a:pPr algn="just">
              <a:lnSpc>
                <a:spcPct val="150000"/>
              </a:lnSpc>
              <a:spcAft>
                <a:spcPts val="1800"/>
              </a:spcAft>
            </a:pPr>
            <a:r>
              <a:rPr lang="en-US" b="0" i="0" dirty="0">
                <a:effectLst/>
                <a:latin typeface="Times New Roman" panose="02020603050405020304" pitchFamily="18" charset="0"/>
                <a:cs typeface="Times New Roman" panose="02020603050405020304" pitchFamily="18" charset="0"/>
              </a:rPr>
              <a:t>Dive into a visual feast on this page, showcasing a selection of our mouthwatering pizzas.</a:t>
            </a:r>
            <a:endParaRPr lang="en-US" b="1"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86FD8D34-F6A7-51CB-5AA9-B7DE352FF2F4}"/>
              </a:ext>
            </a:extLst>
          </p:cNvPr>
          <p:cNvPicPr>
            <a:picLocks noChangeAspect="1"/>
          </p:cNvPicPr>
          <p:nvPr/>
        </p:nvPicPr>
        <p:blipFill>
          <a:blip r:embed="rId2"/>
          <a:stretch>
            <a:fillRect/>
          </a:stretch>
        </p:blipFill>
        <p:spPr>
          <a:xfrm>
            <a:off x="796020" y="1108482"/>
            <a:ext cx="6195597" cy="5250635"/>
          </a:xfrm>
          <a:prstGeom prst="rect">
            <a:avLst/>
          </a:prstGeom>
          <a:ln>
            <a:solidFill>
              <a:schemeClr val="tx1"/>
            </a:solidFill>
          </a:ln>
          <a:effectLst>
            <a:outerShdw blurRad="520700" dist="50800" dir="5400000" algn="ctr" rotWithShape="0">
              <a:srgbClr val="000000">
                <a:alpha val="55000"/>
              </a:srgbClr>
            </a:outerShdw>
          </a:effectLst>
        </p:spPr>
      </p:pic>
      <p:sp>
        <p:nvSpPr>
          <p:cNvPr id="8" name="TextBox 7">
            <a:extLst>
              <a:ext uri="{FF2B5EF4-FFF2-40B4-BE49-F238E27FC236}">
                <a16:creationId xmlns:a16="http://schemas.microsoft.com/office/drawing/2014/main" id="{4542FE1C-F1AB-6416-7CE2-F494685660BD}"/>
              </a:ext>
            </a:extLst>
          </p:cNvPr>
          <p:cNvSpPr txBox="1"/>
          <p:nvPr/>
        </p:nvSpPr>
        <p:spPr>
          <a:xfrm>
            <a:off x="6400800" y="362861"/>
            <a:ext cx="1097280" cy="369332"/>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Page - 27</a:t>
            </a:r>
          </a:p>
        </p:txBody>
      </p:sp>
    </p:spTree>
    <p:extLst>
      <p:ext uri="{BB962C8B-B14F-4D97-AF65-F5344CB8AC3E}">
        <p14:creationId xmlns:p14="http://schemas.microsoft.com/office/powerpoint/2010/main" val="26267846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0A2E5A-9903-6079-5AC3-EE3C861522C1}"/>
            </a:ext>
          </a:extLst>
        </p:cNvPr>
        <p:cNvGrpSpPr/>
        <p:nvPr/>
      </p:nvGrpSpPr>
      <p:grpSpPr>
        <a:xfrm>
          <a:off x="0" y="0"/>
          <a:ext cx="0" cy="0"/>
          <a:chOff x="0" y="0"/>
          <a:chExt cx="0" cy="0"/>
        </a:xfrm>
      </p:grpSpPr>
      <p:sp>
        <p:nvSpPr>
          <p:cNvPr id="44" name="object 44">
            <a:extLst>
              <a:ext uri="{FF2B5EF4-FFF2-40B4-BE49-F238E27FC236}">
                <a16:creationId xmlns:a16="http://schemas.microsoft.com/office/drawing/2014/main" id="{DB1CBCD8-2495-B833-EF74-F32D9BE8A226}"/>
              </a:ext>
            </a:extLst>
          </p:cNvPr>
          <p:cNvSpPr/>
          <p:nvPr/>
        </p:nvSpPr>
        <p:spPr>
          <a:xfrm>
            <a:off x="304800" y="304799"/>
            <a:ext cx="7178040" cy="9464040"/>
          </a:xfrm>
          <a:custGeom>
            <a:avLst/>
            <a:gdLst/>
            <a:ahLst/>
            <a:cxnLst/>
            <a:rect l="l" t="t" r="r" b="b"/>
            <a:pathLst>
              <a:path w="7178040" h="9464040">
                <a:moveTo>
                  <a:pt x="7178027" y="12"/>
                </a:moveTo>
                <a:lnTo>
                  <a:pt x="7158228" y="12"/>
                </a:lnTo>
                <a:lnTo>
                  <a:pt x="7158228" y="19824"/>
                </a:lnTo>
                <a:lnTo>
                  <a:pt x="7158228" y="9445752"/>
                </a:lnTo>
                <a:lnTo>
                  <a:pt x="18275" y="9445752"/>
                </a:lnTo>
                <a:lnTo>
                  <a:pt x="18275" y="19824"/>
                </a:lnTo>
                <a:lnTo>
                  <a:pt x="7158228" y="19824"/>
                </a:lnTo>
                <a:lnTo>
                  <a:pt x="7158228" y="12"/>
                </a:lnTo>
                <a:lnTo>
                  <a:pt x="0" y="0"/>
                </a:lnTo>
                <a:lnTo>
                  <a:pt x="0" y="18288"/>
                </a:lnTo>
                <a:lnTo>
                  <a:pt x="0" y="19824"/>
                </a:lnTo>
                <a:lnTo>
                  <a:pt x="0" y="9445752"/>
                </a:lnTo>
                <a:lnTo>
                  <a:pt x="0" y="9464040"/>
                </a:lnTo>
                <a:lnTo>
                  <a:pt x="7158228" y="9464040"/>
                </a:lnTo>
                <a:lnTo>
                  <a:pt x="7178027" y="9464040"/>
                </a:lnTo>
                <a:lnTo>
                  <a:pt x="7178027" y="9445752"/>
                </a:lnTo>
                <a:lnTo>
                  <a:pt x="7178027" y="19824"/>
                </a:lnTo>
                <a:lnTo>
                  <a:pt x="7178027" y="18288"/>
                </a:lnTo>
                <a:lnTo>
                  <a:pt x="7178027" y="12"/>
                </a:lnTo>
                <a:close/>
              </a:path>
            </a:pathLst>
          </a:custGeom>
          <a:solidFill>
            <a:srgbClr val="000000"/>
          </a:solidFill>
        </p:spPr>
        <p:txBody>
          <a:bodyPr wrap="square" lIns="0" tIns="0" rIns="0" bIns="0" rtlCol="0"/>
          <a:lstStyle/>
          <a:p>
            <a:endParaRPr/>
          </a:p>
        </p:txBody>
      </p:sp>
      <p:sp>
        <p:nvSpPr>
          <p:cNvPr id="3" name="TextBox 2">
            <a:extLst>
              <a:ext uri="{FF2B5EF4-FFF2-40B4-BE49-F238E27FC236}">
                <a16:creationId xmlns:a16="http://schemas.microsoft.com/office/drawing/2014/main" id="{39454CF7-0EF1-8922-7700-E7F4F43588CF}"/>
              </a:ext>
            </a:extLst>
          </p:cNvPr>
          <p:cNvSpPr txBox="1"/>
          <p:nvPr/>
        </p:nvSpPr>
        <p:spPr>
          <a:xfrm>
            <a:off x="685799" y="1600200"/>
            <a:ext cx="6400800" cy="2443233"/>
          </a:xfrm>
          <a:prstGeom prst="rect">
            <a:avLst/>
          </a:prstGeom>
          <a:noFill/>
        </p:spPr>
        <p:txBody>
          <a:bodyPr wrap="square" rtlCol="0">
            <a:spAutoFit/>
          </a:bodyPr>
          <a:lstStyle/>
          <a:p>
            <a:pPr algn="just">
              <a:lnSpc>
                <a:spcPct val="150000"/>
              </a:lnSpc>
              <a:spcAft>
                <a:spcPts val="1800"/>
              </a:spcAft>
            </a:pPr>
            <a:r>
              <a:rPr lang="en-US" sz="2000" b="1" i="0" dirty="0">
                <a:effectLst/>
                <a:latin typeface="Times New Roman" panose="02020603050405020304" pitchFamily="18" charset="0"/>
                <a:cs typeface="Times New Roman" panose="02020603050405020304" pitchFamily="18" charset="0"/>
              </a:rPr>
              <a:t>Green Thumbs Up: Fifth-Page Mockup with Fresh Content and a Subscription Invitation</a:t>
            </a:r>
          </a:p>
          <a:p>
            <a:pPr algn="just">
              <a:lnSpc>
                <a:spcPct val="150000"/>
              </a:lnSpc>
              <a:spcAft>
                <a:spcPts val="1800"/>
              </a:spcAft>
            </a:pPr>
            <a:r>
              <a:rPr lang="en-US" i="0" dirty="0">
                <a:effectLst/>
                <a:latin typeface="Times New Roman" panose="02020603050405020304" pitchFamily="18" charset="0"/>
                <a:cs typeface="Times New Roman" panose="02020603050405020304" pitchFamily="18" charset="0"/>
              </a:rPr>
              <a:t>This leafy green design extends a warm welcome, inviting you to explore our fresh content and stay connected. Sign up below to receive updates, promotions, and a taste of what we have to offer!</a:t>
            </a:r>
            <a:endParaRPr lang="en-US" dirty="0">
              <a:latin typeface="Times New Roman" panose="02020603050405020304" pitchFamily="18" charset="0"/>
              <a:cs typeface="Times New Roman" panose="02020603050405020304" pitchFamily="18" charset="0"/>
            </a:endParaRPr>
          </a:p>
        </p:txBody>
      </p:sp>
      <p:pic>
        <p:nvPicPr>
          <p:cNvPr id="11" name="Picture 10">
            <a:extLst>
              <a:ext uri="{FF2B5EF4-FFF2-40B4-BE49-F238E27FC236}">
                <a16:creationId xmlns:a16="http://schemas.microsoft.com/office/drawing/2014/main" id="{CE81F26B-F86D-C5B7-F5E7-5C495F4C8613}"/>
              </a:ext>
            </a:extLst>
          </p:cNvPr>
          <p:cNvPicPr>
            <a:picLocks noChangeAspect="1"/>
          </p:cNvPicPr>
          <p:nvPr/>
        </p:nvPicPr>
        <p:blipFill>
          <a:blip r:embed="rId2"/>
          <a:stretch>
            <a:fillRect/>
          </a:stretch>
        </p:blipFill>
        <p:spPr>
          <a:xfrm>
            <a:off x="788401" y="4572000"/>
            <a:ext cx="6195597" cy="5029636"/>
          </a:xfrm>
          <a:prstGeom prst="rect">
            <a:avLst/>
          </a:prstGeom>
        </p:spPr>
      </p:pic>
      <p:sp>
        <p:nvSpPr>
          <p:cNvPr id="12" name="TextBox 11">
            <a:extLst>
              <a:ext uri="{FF2B5EF4-FFF2-40B4-BE49-F238E27FC236}">
                <a16:creationId xmlns:a16="http://schemas.microsoft.com/office/drawing/2014/main" id="{448FFF16-AE53-1E77-4B7E-1AA5F811BC81}"/>
              </a:ext>
            </a:extLst>
          </p:cNvPr>
          <p:cNvSpPr txBox="1"/>
          <p:nvPr/>
        </p:nvSpPr>
        <p:spPr>
          <a:xfrm>
            <a:off x="6431280" y="362861"/>
            <a:ext cx="1066800" cy="381001"/>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Page - 28</a:t>
            </a:r>
          </a:p>
        </p:txBody>
      </p:sp>
    </p:spTree>
    <p:extLst>
      <p:ext uri="{BB962C8B-B14F-4D97-AF65-F5344CB8AC3E}">
        <p14:creationId xmlns:p14="http://schemas.microsoft.com/office/powerpoint/2010/main" val="24447705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0A2E5A-9903-6079-5AC3-EE3C861522C1}"/>
            </a:ext>
          </a:extLst>
        </p:cNvPr>
        <p:cNvGrpSpPr/>
        <p:nvPr/>
      </p:nvGrpSpPr>
      <p:grpSpPr>
        <a:xfrm>
          <a:off x="0" y="0"/>
          <a:ext cx="0" cy="0"/>
          <a:chOff x="0" y="0"/>
          <a:chExt cx="0" cy="0"/>
        </a:xfrm>
      </p:grpSpPr>
      <p:sp>
        <p:nvSpPr>
          <p:cNvPr id="44" name="object 44">
            <a:extLst>
              <a:ext uri="{FF2B5EF4-FFF2-40B4-BE49-F238E27FC236}">
                <a16:creationId xmlns:a16="http://schemas.microsoft.com/office/drawing/2014/main" id="{DB1CBCD8-2495-B833-EF74-F32D9BE8A226}"/>
              </a:ext>
            </a:extLst>
          </p:cNvPr>
          <p:cNvSpPr/>
          <p:nvPr/>
        </p:nvSpPr>
        <p:spPr>
          <a:xfrm>
            <a:off x="304800" y="304799"/>
            <a:ext cx="7178040" cy="9464040"/>
          </a:xfrm>
          <a:custGeom>
            <a:avLst/>
            <a:gdLst/>
            <a:ahLst/>
            <a:cxnLst/>
            <a:rect l="l" t="t" r="r" b="b"/>
            <a:pathLst>
              <a:path w="7178040" h="9464040">
                <a:moveTo>
                  <a:pt x="7178027" y="12"/>
                </a:moveTo>
                <a:lnTo>
                  <a:pt x="7158228" y="12"/>
                </a:lnTo>
                <a:lnTo>
                  <a:pt x="7158228" y="19824"/>
                </a:lnTo>
                <a:lnTo>
                  <a:pt x="7158228" y="9445752"/>
                </a:lnTo>
                <a:lnTo>
                  <a:pt x="18275" y="9445752"/>
                </a:lnTo>
                <a:lnTo>
                  <a:pt x="18275" y="19824"/>
                </a:lnTo>
                <a:lnTo>
                  <a:pt x="7158228" y="19824"/>
                </a:lnTo>
                <a:lnTo>
                  <a:pt x="7158228" y="12"/>
                </a:lnTo>
                <a:lnTo>
                  <a:pt x="0" y="0"/>
                </a:lnTo>
                <a:lnTo>
                  <a:pt x="0" y="18288"/>
                </a:lnTo>
                <a:lnTo>
                  <a:pt x="0" y="19824"/>
                </a:lnTo>
                <a:lnTo>
                  <a:pt x="0" y="9445752"/>
                </a:lnTo>
                <a:lnTo>
                  <a:pt x="0" y="9464040"/>
                </a:lnTo>
                <a:lnTo>
                  <a:pt x="7158228" y="9464040"/>
                </a:lnTo>
                <a:lnTo>
                  <a:pt x="7178027" y="9464040"/>
                </a:lnTo>
                <a:lnTo>
                  <a:pt x="7178027" y="9445752"/>
                </a:lnTo>
                <a:lnTo>
                  <a:pt x="7178027" y="19824"/>
                </a:lnTo>
                <a:lnTo>
                  <a:pt x="7178027" y="18288"/>
                </a:lnTo>
                <a:lnTo>
                  <a:pt x="7178027" y="12"/>
                </a:lnTo>
                <a:close/>
              </a:path>
            </a:pathLst>
          </a:custGeom>
          <a:solidFill>
            <a:srgbClr val="000000"/>
          </a:solidFill>
        </p:spPr>
        <p:txBody>
          <a:bodyPr wrap="square" lIns="0" tIns="0" rIns="0" bIns="0" rtlCol="0"/>
          <a:lstStyle/>
          <a:p>
            <a:endParaRPr/>
          </a:p>
        </p:txBody>
      </p:sp>
      <p:sp>
        <p:nvSpPr>
          <p:cNvPr id="3" name="TextBox 2">
            <a:extLst>
              <a:ext uri="{FF2B5EF4-FFF2-40B4-BE49-F238E27FC236}">
                <a16:creationId xmlns:a16="http://schemas.microsoft.com/office/drawing/2014/main" id="{39454CF7-0EF1-8922-7700-E7F4F43588CF}"/>
              </a:ext>
            </a:extLst>
          </p:cNvPr>
          <p:cNvSpPr txBox="1"/>
          <p:nvPr/>
        </p:nvSpPr>
        <p:spPr>
          <a:xfrm>
            <a:off x="685800" y="5757152"/>
            <a:ext cx="6400800" cy="2864054"/>
          </a:xfrm>
          <a:prstGeom prst="rect">
            <a:avLst/>
          </a:prstGeom>
          <a:noFill/>
        </p:spPr>
        <p:txBody>
          <a:bodyPr wrap="square" rtlCol="0">
            <a:spAutoFit/>
          </a:bodyPr>
          <a:lstStyle/>
          <a:p>
            <a:pPr algn="just">
              <a:lnSpc>
                <a:spcPct val="150000"/>
              </a:lnSpc>
              <a:spcAft>
                <a:spcPts val="1800"/>
              </a:spcAft>
            </a:pPr>
            <a:r>
              <a:rPr lang="en-US" sz="2000" b="1" i="0" dirty="0">
                <a:effectLst/>
                <a:latin typeface="Times New Roman" panose="02020603050405020304" pitchFamily="18" charset="0"/>
                <a:cs typeface="Times New Roman" panose="02020603050405020304" pitchFamily="18" charset="0"/>
              </a:rPr>
              <a:t>Hungry for Connection? Sixth-Page Mockup Serves Up Social Media and Contact Info.</a:t>
            </a:r>
          </a:p>
          <a:p>
            <a:pPr algn="just">
              <a:lnSpc>
                <a:spcPct val="150000"/>
              </a:lnSpc>
              <a:spcAft>
                <a:spcPts val="1800"/>
              </a:spcAft>
            </a:pPr>
            <a:r>
              <a:rPr lang="en-US" i="0" dirty="0">
                <a:effectLst/>
                <a:latin typeface="Times New Roman" panose="02020603050405020304" pitchFamily="18" charset="0"/>
                <a:cs typeface="Times New Roman" panose="02020603050405020304" pitchFamily="18" charset="0"/>
              </a:rPr>
              <a:t>Craving a taste of community and Italian goodness? Look no further! This page offers all the ingredients for connection, from following our social media buzz to finding our contact information. Dig in and discover new ways to connect with us!</a:t>
            </a:r>
            <a:endParaRPr lang="en-US"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EF85C412-A7A6-0441-80EB-99D668B8113A}"/>
              </a:ext>
            </a:extLst>
          </p:cNvPr>
          <p:cNvPicPr>
            <a:picLocks noChangeAspect="1"/>
          </p:cNvPicPr>
          <p:nvPr/>
        </p:nvPicPr>
        <p:blipFill>
          <a:blip r:embed="rId2"/>
          <a:stretch>
            <a:fillRect/>
          </a:stretch>
        </p:blipFill>
        <p:spPr>
          <a:xfrm>
            <a:off x="541020" y="1032751"/>
            <a:ext cx="6690360" cy="3996449"/>
          </a:xfrm>
          <a:prstGeom prst="rect">
            <a:avLst/>
          </a:prstGeom>
          <a:ln>
            <a:noFill/>
          </a:ln>
          <a:effectLst>
            <a:outerShdw blurRad="558800" dist="50800" dir="5400000" algn="ctr" rotWithShape="0">
              <a:srgbClr val="000000">
                <a:alpha val="43137"/>
              </a:srgbClr>
            </a:outerShdw>
          </a:effectLst>
        </p:spPr>
      </p:pic>
      <p:sp>
        <p:nvSpPr>
          <p:cNvPr id="5" name="TextBox 4">
            <a:extLst>
              <a:ext uri="{FF2B5EF4-FFF2-40B4-BE49-F238E27FC236}">
                <a16:creationId xmlns:a16="http://schemas.microsoft.com/office/drawing/2014/main" id="{5E29C7FB-595A-A49D-64F1-FE3A58C0F035}"/>
              </a:ext>
            </a:extLst>
          </p:cNvPr>
          <p:cNvSpPr txBox="1"/>
          <p:nvPr/>
        </p:nvSpPr>
        <p:spPr>
          <a:xfrm>
            <a:off x="6431280" y="362861"/>
            <a:ext cx="1066800" cy="381001"/>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Page - 29</a:t>
            </a:r>
          </a:p>
        </p:txBody>
      </p:sp>
    </p:spTree>
    <p:extLst>
      <p:ext uri="{BB962C8B-B14F-4D97-AF65-F5344CB8AC3E}">
        <p14:creationId xmlns:p14="http://schemas.microsoft.com/office/powerpoint/2010/main" val="15646017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0A2E5A-9903-6079-5AC3-EE3C861522C1}"/>
            </a:ext>
          </a:extLst>
        </p:cNvPr>
        <p:cNvGrpSpPr/>
        <p:nvPr/>
      </p:nvGrpSpPr>
      <p:grpSpPr>
        <a:xfrm>
          <a:off x="0" y="0"/>
          <a:ext cx="0" cy="0"/>
          <a:chOff x="0" y="0"/>
          <a:chExt cx="0" cy="0"/>
        </a:xfrm>
      </p:grpSpPr>
      <p:sp>
        <p:nvSpPr>
          <p:cNvPr id="44" name="object 44">
            <a:extLst>
              <a:ext uri="{FF2B5EF4-FFF2-40B4-BE49-F238E27FC236}">
                <a16:creationId xmlns:a16="http://schemas.microsoft.com/office/drawing/2014/main" id="{DB1CBCD8-2495-B833-EF74-F32D9BE8A226}"/>
              </a:ext>
            </a:extLst>
          </p:cNvPr>
          <p:cNvSpPr/>
          <p:nvPr/>
        </p:nvSpPr>
        <p:spPr>
          <a:xfrm>
            <a:off x="304800" y="304799"/>
            <a:ext cx="7178040" cy="9464040"/>
          </a:xfrm>
          <a:custGeom>
            <a:avLst/>
            <a:gdLst/>
            <a:ahLst/>
            <a:cxnLst/>
            <a:rect l="l" t="t" r="r" b="b"/>
            <a:pathLst>
              <a:path w="7178040" h="9464040">
                <a:moveTo>
                  <a:pt x="7178027" y="12"/>
                </a:moveTo>
                <a:lnTo>
                  <a:pt x="7158228" y="12"/>
                </a:lnTo>
                <a:lnTo>
                  <a:pt x="7158228" y="19824"/>
                </a:lnTo>
                <a:lnTo>
                  <a:pt x="7158228" y="9445752"/>
                </a:lnTo>
                <a:lnTo>
                  <a:pt x="18275" y="9445752"/>
                </a:lnTo>
                <a:lnTo>
                  <a:pt x="18275" y="19824"/>
                </a:lnTo>
                <a:lnTo>
                  <a:pt x="7158228" y="19824"/>
                </a:lnTo>
                <a:lnTo>
                  <a:pt x="7158228" y="12"/>
                </a:lnTo>
                <a:lnTo>
                  <a:pt x="0" y="0"/>
                </a:lnTo>
                <a:lnTo>
                  <a:pt x="0" y="18288"/>
                </a:lnTo>
                <a:lnTo>
                  <a:pt x="0" y="19824"/>
                </a:lnTo>
                <a:lnTo>
                  <a:pt x="0" y="9445752"/>
                </a:lnTo>
                <a:lnTo>
                  <a:pt x="0" y="9464040"/>
                </a:lnTo>
                <a:lnTo>
                  <a:pt x="7158228" y="9464040"/>
                </a:lnTo>
                <a:lnTo>
                  <a:pt x="7178027" y="9464040"/>
                </a:lnTo>
                <a:lnTo>
                  <a:pt x="7178027" y="9445752"/>
                </a:lnTo>
                <a:lnTo>
                  <a:pt x="7178027" y="19824"/>
                </a:lnTo>
                <a:lnTo>
                  <a:pt x="7178027" y="18288"/>
                </a:lnTo>
                <a:lnTo>
                  <a:pt x="7178027" y="12"/>
                </a:lnTo>
                <a:close/>
              </a:path>
            </a:pathLst>
          </a:custGeom>
          <a:solidFill>
            <a:srgbClr val="000000"/>
          </a:solidFill>
        </p:spPr>
        <p:txBody>
          <a:bodyPr wrap="square" lIns="0" tIns="0" rIns="0" bIns="0" rtlCol="0"/>
          <a:lstStyle/>
          <a:p>
            <a:endParaRPr/>
          </a:p>
        </p:txBody>
      </p:sp>
      <p:sp>
        <p:nvSpPr>
          <p:cNvPr id="2" name="TextBox 1">
            <a:extLst>
              <a:ext uri="{FF2B5EF4-FFF2-40B4-BE49-F238E27FC236}">
                <a16:creationId xmlns:a16="http://schemas.microsoft.com/office/drawing/2014/main" id="{7CCBCD91-25D9-AA12-9F8D-960BF0D28508}"/>
              </a:ext>
            </a:extLst>
          </p:cNvPr>
          <p:cNvSpPr txBox="1"/>
          <p:nvPr/>
        </p:nvSpPr>
        <p:spPr>
          <a:xfrm>
            <a:off x="693420" y="610996"/>
            <a:ext cx="6400800" cy="646331"/>
          </a:xfrm>
          <a:prstGeom prst="rect">
            <a:avLst/>
          </a:prstGeom>
          <a:noFill/>
        </p:spPr>
        <p:txBody>
          <a:bodyPr wrap="square" rtlCol="0">
            <a:spAutoFit/>
          </a:bodyPr>
          <a:lstStyle/>
          <a:p>
            <a:pPr algn="ctr"/>
            <a:r>
              <a:rPr lang="en-IN" sz="3600" b="1" dirty="0">
                <a:latin typeface="Times New Roman" panose="02020603050405020304" pitchFamily="18" charset="0"/>
                <a:cs typeface="Times New Roman" panose="02020603050405020304" pitchFamily="18" charset="0"/>
              </a:rPr>
              <a:t>Table Of Contents</a:t>
            </a:r>
          </a:p>
        </p:txBody>
      </p:sp>
      <p:graphicFrame>
        <p:nvGraphicFramePr>
          <p:cNvPr id="4" name="Table 3">
            <a:extLst>
              <a:ext uri="{FF2B5EF4-FFF2-40B4-BE49-F238E27FC236}">
                <a16:creationId xmlns:a16="http://schemas.microsoft.com/office/drawing/2014/main" id="{E4D6842D-5799-AAB8-3A80-6EFF68C38F95}"/>
              </a:ext>
            </a:extLst>
          </p:cNvPr>
          <p:cNvGraphicFramePr>
            <a:graphicFrameLocks noGrp="1"/>
          </p:cNvGraphicFramePr>
          <p:nvPr>
            <p:extLst>
              <p:ext uri="{D42A27DB-BD31-4B8C-83A1-F6EECF244321}">
                <p14:modId xmlns:p14="http://schemas.microsoft.com/office/powerpoint/2010/main" val="346618136"/>
              </p:ext>
            </p:extLst>
          </p:nvPr>
        </p:nvGraphicFramePr>
        <p:xfrm>
          <a:off x="1139820" y="1446524"/>
          <a:ext cx="5508000" cy="8000880"/>
        </p:xfrm>
        <a:graphic>
          <a:graphicData uri="http://schemas.openxmlformats.org/drawingml/2006/table">
            <a:tbl>
              <a:tblPr>
                <a:tableStyleId>{616DA210-FB5B-4158-B5E0-FEB733F419BA}</a:tableStyleId>
              </a:tblPr>
              <a:tblGrid>
                <a:gridCol w="1104900">
                  <a:extLst>
                    <a:ext uri="{9D8B030D-6E8A-4147-A177-3AD203B41FA5}">
                      <a16:colId xmlns:a16="http://schemas.microsoft.com/office/drawing/2014/main" val="4284308968"/>
                    </a:ext>
                  </a:extLst>
                </a:gridCol>
                <a:gridCol w="2567100">
                  <a:extLst>
                    <a:ext uri="{9D8B030D-6E8A-4147-A177-3AD203B41FA5}">
                      <a16:colId xmlns:a16="http://schemas.microsoft.com/office/drawing/2014/main" val="708557851"/>
                    </a:ext>
                  </a:extLst>
                </a:gridCol>
                <a:gridCol w="1836000">
                  <a:extLst>
                    <a:ext uri="{9D8B030D-6E8A-4147-A177-3AD203B41FA5}">
                      <a16:colId xmlns:a16="http://schemas.microsoft.com/office/drawing/2014/main" val="2398727141"/>
                    </a:ext>
                  </a:extLst>
                </a:gridCol>
              </a:tblGrid>
              <a:tr h="468000">
                <a:tc>
                  <a:txBody>
                    <a:bodyPr/>
                    <a:lstStyle/>
                    <a:p>
                      <a:pPr algn="ctr"/>
                      <a:r>
                        <a:rPr lang="en-IN" sz="1800" b="1" dirty="0">
                          <a:latin typeface="Times New Roman" panose="02020603050405020304" pitchFamily="18" charset="0"/>
                          <a:cs typeface="Times New Roman" panose="02020603050405020304" pitchFamily="18" charset="0"/>
                        </a:rPr>
                        <a:t>S.no</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IN" sz="1800" b="1" dirty="0">
                          <a:latin typeface="Times New Roman" panose="02020603050405020304" pitchFamily="18" charset="0"/>
                          <a:cs typeface="Times New Roman" panose="02020603050405020304" pitchFamily="18" charset="0"/>
                        </a:rPr>
                        <a:t>Title</a:t>
                      </a:r>
                    </a:p>
                  </a:txBody>
                  <a:tcPr anchor="ctr">
                    <a:lnT w="12700" cap="flat" cmpd="sng" algn="ctr">
                      <a:solidFill>
                        <a:schemeClr val="tx1"/>
                      </a:solidFill>
                      <a:prstDash val="solid"/>
                      <a:round/>
                      <a:headEnd type="none" w="med" len="med"/>
                      <a:tailEnd type="none" w="med" len="med"/>
                    </a:lnT>
                  </a:tcPr>
                </a:tc>
                <a:tc>
                  <a:txBody>
                    <a:bodyPr/>
                    <a:lstStyle/>
                    <a:p>
                      <a:pPr algn="ctr"/>
                      <a:r>
                        <a:rPr lang="en-IN" sz="1800" b="1" dirty="0">
                          <a:latin typeface="Times New Roman" panose="02020603050405020304" pitchFamily="18" charset="0"/>
                          <a:cs typeface="Times New Roman" panose="02020603050405020304" pitchFamily="18" charset="0"/>
                        </a:rPr>
                        <a:t>Page No.</a:t>
                      </a: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830401146"/>
                  </a:ext>
                </a:extLst>
              </a:tr>
              <a:tr h="540000">
                <a:tc gridSpan="3">
                  <a:txBody>
                    <a:bodyPr/>
                    <a:lstStyle/>
                    <a:p>
                      <a:pPr algn="l"/>
                      <a:r>
                        <a:rPr lang="en-IN" b="1" dirty="0">
                          <a:latin typeface="Times New Roman" panose="02020603050405020304" pitchFamily="18" charset="0"/>
                          <a:cs typeface="Times New Roman" panose="02020603050405020304" pitchFamily="18" charset="0"/>
                        </a:rPr>
                        <a:t>INTRODUCTION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hMerge="1">
                  <a:txBody>
                    <a:bodyPr/>
                    <a:lstStyle/>
                    <a:p>
                      <a:endParaRPr lang="en-IN"/>
                    </a:p>
                  </a:txBody>
                  <a:tcPr/>
                </a:tc>
                <a:tc hMerge="1">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541154734"/>
                  </a:ext>
                </a:extLst>
              </a:tr>
              <a:tr h="383540">
                <a:tc>
                  <a:txBody>
                    <a:bodyPr/>
                    <a:lstStyle/>
                    <a:p>
                      <a:pPr algn="ctr"/>
                      <a:r>
                        <a:rPr lang="en-IN" dirty="0">
                          <a:latin typeface="Times New Roman" panose="02020603050405020304" pitchFamily="18" charset="0"/>
                          <a:cs typeface="Times New Roman" panose="02020603050405020304" pitchFamily="18" charset="0"/>
                        </a:rPr>
                        <a:t>1. </a:t>
                      </a:r>
                    </a:p>
                  </a:txBody>
                  <a:tcPr anchor="ctr">
                    <a:lnL w="12700" cap="flat" cmpd="sng" algn="ctr">
                      <a:solidFill>
                        <a:schemeClr val="tx1"/>
                      </a:solidFill>
                      <a:prstDash val="solid"/>
                      <a:round/>
                      <a:headEnd type="none" w="med" len="med"/>
                      <a:tailEnd type="none" w="med" len="med"/>
                    </a:lnL>
                  </a:tcPr>
                </a:tc>
                <a:tc>
                  <a:txBody>
                    <a:bodyPr/>
                    <a:lstStyle/>
                    <a:p>
                      <a:pPr algn="ctr"/>
                      <a:r>
                        <a:rPr lang="en-IN">
                          <a:latin typeface="Times New Roman" panose="02020603050405020304" pitchFamily="18" charset="0"/>
                          <a:cs typeface="Times New Roman" panose="02020603050405020304" pitchFamily="18" charset="0"/>
                        </a:rPr>
                        <a:t>Background</a:t>
                      </a:r>
                      <a:endParaRPr lang="en-IN" dirty="0">
                        <a:latin typeface="Times New Roman" panose="02020603050405020304" pitchFamily="18" charset="0"/>
                        <a:cs typeface="Times New Roman" panose="02020603050405020304" pitchFamily="18" charset="0"/>
                      </a:endParaRPr>
                    </a:p>
                  </a:txBody>
                  <a:tcPr anchor="ctr"/>
                </a:tc>
                <a:tc>
                  <a:txBody>
                    <a:bodyPr/>
                    <a:lstStyle/>
                    <a:p>
                      <a:pPr algn="ctr"/>
                      <a:r>
                        <a:rPr lang="en-IN" dirty="0">
                          <a:latin typeface="Times New Roman" panose="02020603050405020304" pitchFamily="18" charset="0"/>
                          <a:cs typeface="Times New Roman" panose="02020603050405020304" pitchFamily="18" charset="0"/>
                        </a:rPr>
                        <a:t>Page 4 – 5</a:t>
                      </a: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168709875"/>
                  </a:ext>
                </a:extLst>
              </a:tr>
              <a:tr h="383540">
                <a:tc>
                  <a:txBody>
                    <a:bodyPr/>
                    <a:lstStyle/>
                    <a:p>
                      <a:pPr algn="ctr"/>
                      <a:r>
                        <a:rPr lang="en-IN" dirty="0">
                          <a:latin typeface="Times New Roman" panose="02020603050405020304" pitchFamily="18" charset="0"/>
                          <a:cs typeface="Times New Roman" panose="02020603050405020304" pitchFamily="18" charset="0"/>
                        </a:rPr>
                        <a:t>2. </a:t>
                      </a:r>
                    </a:p>
                  </a:txBody>
                  <a:tcPr anchor="ctr">
                    <a:lnL w="12700" cap="flat" cmpd="sng" algn="ctr">
                      <a:solidFill>
                        <a:schemeClr val="tx1"/>
                      </a:solidFill>
                      <a:prstDash val="solid"/>
                      <a:round/>
                      <a:headEnd type="none" w="med" len="med"/>
                      <a:tailEnd type="none" w="med" len="med"/>
                    </a:lnL>
                  </a:tcPr>
                </a:tc>
                <a:tc>
                  <a:txBody>
                    <a:bodyPr/>
                    <a:lstStyle/>
                    <a:p>
                      <a:pPr algn="ctr"/>
                      <a:r>
                        <a:rPr lang="en-IN" dirty="0">
                          <a:latin typeface="Times New Roman" panose="02020603050405020304" pitchFamily="18" charset="0"/>
                          <a:cs typeface="Times New Roman" panose="02020603050405020304" pitchFamily="18" charset="0"/>
                        </a:rPr>
                        <a:t>Objectives</a:t>
                      </a:r>
                    </a:p>
                  </a:txBody>
                  <a:tcPr anchor="ctr"/>
                </a:tc>
                <a:tc>
                  <a:txBody>
                    <a:bodyPr/>
                    <a:lstStyle/>
                    <a:p>
                      <a:pPr algn="ctr"/>
                      <a:r>
                        <a:rPr lang="en-IN" dirty="0">
                          <a:latin typeface="Times New Roman" panose="02020603050405020304" pitchFamily="18" charset="0"/>
                          <a:cs typeface="Times New Roman" panose="02020603050405020304" pitchFamily="18" charset="0"/>
                        </a:rPr>
                        <a:t>Page 5 – 6</a:t>
                      </a: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577091580"/>
                  </a:ext>
                </a:extLst>
              </a:tr>
              <a:tr h="383540">
                <a:tc>
                  <a:txBody>
                    <a:bodyPr/>
                    <a:lstStyle/>
                    <a:p>
                      <a:pPr algn="ctr"/>
                      <a:r>
                        <a:rPr lang="en-IN" dirty="0">
                          <a:latin typeface="Times New Roman" panose="02020603050405020304" pitchFamily="18" charset="0"/>
                          <a:cs typeface="Times New Roman" panose="02020603050405020304" pitchFamily="18" charset="0"/>
                        </a:rPr>
                        <a:t>3.</a:t>
                      </a:r>
                    </a:p>
                  </a:txBody>
                  <a:tcPr anchor="ctr">
                    <a:lnL w="12700" cap="flat" cmpd="sng" algn="ctr">
                      <a:solidFill>
                        <a:schemeClr val="tx1"/>
                      </a:solidFill>
                      <a:prstDash val="solid"/>
                      <a:round/>
                      <a:headEnd type="none" w="med" len="med"/>
                      <a:tailEnd type="none" w="med" len="med"/>
                    </a:lnL>
                  </a:tcPr>
                </a:tc>
                <a:tc>
                  <a:txBody>
                    <a:bodyPr/>
                    <a:lstStyle/>
                    <a:p>
                      <a:pPr algn="ctr"/>
                      <a:r>
                        <a:rPr lang="en-IN">
                          <a:latin typeface="Times New Roman" panose="02020603050405020304" pitchFamily="18" charset="0"/>
                          <a:cs typeface="Times New Roman" panose="02020603050405020304" pitchFamily="18" charset="0"/>
                        </a:rPr>
                        <a:t>Significance</a:t>
                      </a:r>
                      <a:endParaRPr lang="en-IN" dirty="0">
                        <a:latin typeface="Times New Roman" panose="02020603050405020304" pitchFamily="18" charset="0"/>
                        <a:cs typeface="Times New Roman" panose="02020603050405020304" pitchFamily="18" charset="0"/>
                      </a:endParaRPr>
                    </a:p>
                  </a:txBody>
                  <a:tcPr anchor="ctr"/>
                </a:tc>
                <a:tc>
                  <a:txBody>
                    <a:bodyPr/>
                    <a:lstStyle/>
                    <a:p>
                      <a:pPr algn="ctr"/>
                      <a:r>
                        <a:rPr lang="en-IN" dirty="0">
                          <a:latin typeface="Times New Roman" panose="02020603050405020304" pitchFamily="18" charset="0"/>
                          <a:cs typeface="Times New Roman" panose="02020603050405020304" pitchFamily="18" charset="0"/>
                        </a:rPr>
                        <a:t>Page 6 – 7</a:t>
                      </a: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833532668"/>
                  </a:ext>
                </a:extLst>
              </a:tr>
              <a:tr h="540000">
                <a:tc gridSpan="3">
                  <a:txBody>
                    <a:bodyPr/>
                    <a:lstStyle/>
                    <a:p>
                      <a:r>
                        <a:rPr lang="en-IN" b="1" dirty="0">
                          <a:latin typeface="Times New Roman" panose="02020603050405020304" pitchFamily="18" charset="0"/>
                          <a:cs typeface="Times New Roman" panose="02020603050405020304" pitchFamily="18" charset="0"/>
                        </a:rPr>
                        <a:t>PROBLEM DEFINITION &amp; REQUIREMENTS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hMerge="1">
                  <a:txBody>
                    <a:bodyPr/>
                    <a:lstStyle/>
                    <a:p>
                      <a:endParaRPr lang="en-IN"/>
                    </a:p>
                  </a:txBody>
                  <a:tcPr/>
                </a:tc>
                <a:tc hMerge="1">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268259802"/>
                  </a:ext>
                </a:extLst>
              </a:tr>
              <a:tr h="383540">
                <a:tc>
                  <a:txBody>
                    <a:bodyPr/>
                    <a:lstStyle/>
                    <a:p>
                      <a:pPr algn="ctr"/>
                      <a:r>
                        <a:rPr lang="en-IN" dirty="0">
                          <a:latin typeface="Times New Roman" panose="02020603050405020304" pitchFamily="18" charset="0"/>
                          <a:cs typeface="Times New Roman" panose="02020603050405020304" pitchFamily="18" charset="0"/>
                        </a:rPr>
                        <a:t>4.</a:t>
                      </a:r>
                    </a:p>
                  </a:txBody>
                  <a:tcPr anchor="ctr">
                    <a:lnL w="12700" cap="flat" cmpd="sng" algn="ctr">
                      <a:solidFill>
                        <a:schemeClr val="tx1"/>
                      </a:solidFill>
                      <a:prstDash val="solid"/>
                      <a:round/>
                      <a:headEnd type="none" w="med" len="med"/>
                      <a:tailEnd type="none" w="med" len="med"/>
                    </a:lnL>
                  </a:tcPr>
                </a:tc>
                <a:tc>
                  <a:txBody>
                    <a:bodyPr/>
                    <a:lstStyle/>
                    <a:p>
                      <a:pPr algn="ctr"/>
                      <a:r>
                        <a:rPr lang="en-IN" dirty="0">
                          <a:latin typeface="Times New Roman" panose="02020603050405020304" pitchFamily="18" charset="0"/>
                          <a:cs typeface="Times New Roman" panose="02020603050405020304" pitchFamily="18" charset="0"/>
                        </a:rPr>
                        <a:t>Problem Definition</a:t>
                      </a:r>
                    </a:p>
                  </a:txBody>
                  <a:tcPr anchor="ctr"/>
                </a:tc>
                <a:tc>
                  <a:txBody>
                    <a:bodyPr/>
                    <a:lstStyle/>
                    <a:p>
                      <a:pPr algn="ctr"/>
                      <a:r>
                        <a:rPr lang="en-IN" dirty="0">
                          <a:latin typeface="Times New Roman" panose="02020603050405020304" pitchFamily="18" charset="0"/>
                          <a:cs typeface="Times New Roman" panose="02020603050405020304" pitchFamily="18" charset="0"/>
                        </a:rPr>
                        <a:t>Page 8</a:t>
                      </a: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030668949"/>
                  </a:ext>
                </a:extLst>
              </a:tr>
              <a:tr h="383540">
                <a:tc>
                  <a:txBody>
                    <a:bodyPr/>
                    <a:lstStyle/>
                    <a:p>
                      <a:pPr algn="ctr"/>
                      <a:r>
                        <a:rPr lang="en-IN" dirty="0">
                          <a:latin typeface="Times New Roman" panose="02020603050405020304" pitchFamily="18" charset="0"/>
                          <a:cs typeface="Times New Roman" panose="02020603050405020304" pitchFamily="18" charset="0"/>
                        </a:rPr>
                        <a:t>5. </a:t>
                      </a:r>
                    </a:p>
                  </a:txBody>
                  <a:tcPr anchor="ctr">
                    <a:lnL w="12700" cap="flat" cmpd="sng" algn="ctr">
                      <a:solidFill>
                        <a:schemeClr val="tx1"/>
                      </a:solidFill>
                      <a:prstDash val="solid"/>
                      <a:round/>
                      <a:headEnd type="none" w="med" len="med"/>
                      <a:tailEnd type="none" w="med" len="med"/>
                    </a:lnL>
                  </a:tcPr>
                </a:tc>
                <a:tc>
                  <a:txBody>
                    <a:bodyPr/>
                    <a:lstStyle/>
                    <a:p>
                      <a:pPr algn="ctr"/>
                      <a:r>
                        <a:rPr lang="en-IN" dirty="0">
                          <a:latin typeface="Times New Roman" panose="02020603050405020304" pitchFamily="18" charset="0"/>
                          <a:cs typeface="Times New Roman" panose="02020603050405020304" pitchFamily="18" charset="0"/>
                        </a:rPr>
                        <a:t>Software Requirements</a:t>
                      </a:r>
                    </a:p>
                  </a:txBody>
                  <a:tcPr anchor="ctr"/>
                </a:tc>
                <a:tc>
                  <a:txBody>
                    <a:bodyPr/>
                    <a:lstStyle/>
                    <a:p>
                      <a:pPr algn="ctr"/>
                      <a:r>
                        <a:rPr lang="en-IN" dirty="0">
                          <a:latin typeface="Times New Roman" panose="02020603050405020304" pitchFamily="18" charset="0"/>
                          <a:cs typeface="Times New Roman" panose="02020603050405020304" pitchFamily="18" charset="0"/>
                        </a:rPr>
                        <a:t>Page 8 - 9</a:t>
                      </a: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258979047"/>
                  </a:ext>
                </a:extLst>
              </a:tr>
              <a:tr h="383540">
                <a:tc>
                  <a:txBody>
                    <a:bodyPr/>
                    <a:lstStyle/>
                    <a:p>
                      <a:pPr algn="ctr"/>
                      <a:r>
                        <a:rPr lang="en-IN" dirty="0">
                          <a:latin typeface="Times New Roman" panose="02020603050405020304" pitchFamily="18" charset="0"/>
                          <a:cs typeface="Times New Roman" panose="02020603050405020304" pitchFamily="18" charset="0"/>
                        </a:rPr>
                        <a:t>6.</a:t>
                      </a:r>
                    </a:p>
                  </a:txBody>
                  <a:tcPr anchor="ctr">
                    <a:lnL w="12700" cap="flat" cmpd="sng" algn="ctr">
                      <a:solidFill>
                        <a:schemeClr val="tx1"/>
                      </a:solidFill>
                      <a:prstDash val="solid"/>
                      <a:round/>
                      <a:headEnd type="none" w="med" len="med"/>
                      <a:tailEnd type="none" w="med" len="med"/>
                    </a:lnL>
                  </a:tcPr>
                </a:tc>
                <a:tc>
                  <a:txBody>
                    <a:bodyPr/>
                    <a:lstStyle/>
                    <a:p>
                      <a:pPr algn="ctr"/>
                      <a:r>
                        <a:rPr lang="en-IN" dirty="0">
                          <a:latin typeface="Times New Roman" panose="02020603050405020304" pitchFamily="18" charset="0"/>
                          <a:cs typeface="Times New Roman" panose="02020603050405020304" pitchFamily="18" charset="0"/>
                        </a:rPr>
                        <a:t>Hardware Requirements</a:t>
                      </a:r>
                    </a:p>
                  </a:txBody>
                  <a:tcPr anchor="ctr"/>
                </a:tc>
                <a:tc>
                  <a:txBody>
                    <a:bodyPr/>
                    <a:lstStyle/>
                    <a:p>
                      <a:pPr algn="ctr"/>
                      <a:r>
                        <a:rPr lang="en-IN" dirty="0">
                          <a:latin typeface="Times New Roman" panose="02020603050405020304" pitchFamily="18" charset="0"/>
                          <a:cs typeface="Times New Roman" panose="02020603050405020304" pitchFamily="18" charset="0"/>
                        </a:rPr>
                        <a:t>Page 9</a:t>
                      </a: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610589653"/>
                  </a:ext>
                </a:extLst>
              </a:tr>
              <a:tr h="540000">
                <a:tc gridSpan="3">
                  <a:txBody>
                    <a:bodyPr/>
                    <a:lstStyle/>
                    <a:p>
                      <a:pPr algn="l"/>
                      <a:r>
                        <a:rPr lang="en-IN" b="1" dirty="0">
                          <a:latin typeface="Times New Roman" panose="02020603050405020304" pitchFamily="18" charset="0"/>
                          <a:cs typeface="Times New Roman" panose="02020603050405020304" pitchFamily="18" charset="0"/>
                        </a:rPr>
                        <a:t>PROPOSED DESIGN / METHODOLOGY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hMerge="1">
                  <a:txBody>
                    <a:bodyPr/>
                    <a:lstStyle/>
                    <a:p>
                      <a:pPr algn="ctr"/>
                      <a:endParaRPr lang="en-IN" dirty="0">
                        <a:latin typeface="Times New Roman" panose="02020603050405020304" pitchFamily="18" charset="0"/>
                        <a:cs typeface="Times New Roman" panose="02020603050405020304" pitchFamily="18" charset="0"/>
                      </a:endParaRPr>
                    </a:p>
                  </a:txBody>
                  <a:tcPr anchor="ctr">
                    <a:lnB w="12700" cap="flat" cmpd="sng" algn="ctr">
                      <a:solidFill>
                        <a:schemeClr val="tx1"/>
                      </a:solidFill>
                      <a:prstDash val="solid"/>
                      <a:round/>
                      <a:headEnd type="none" w="med" len="med"/>
                      <a:tailEnd type="none" w="med" len="med"/>
                    </a:lnB>
                  </a:tcPr>
                </a:tc>
                <a:tc hMerge="1">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69739485"/>
                  </a:ext>
                </a:extLst>
              </a:tr>
              <a:tr h="383540">
                <a:tc>
                  <a:txBody>
                    <a:bodyPr/>
                    <a:lstStyle/>
                    <a:p>
                      <a:pPr algn="ctr"/>
                      <a:r>
                        <a:rPr lang="en-IN" b="0" dirty="0">
                          <a:latin typeface="Times New Roman" panose="02020603050405020304" pitchFamily="18" charset="0"/>
                          <a:cs typeface="Times New Roman" panose="02020603050405020304" pitchFamily="18" charset="0"/>
                        </a:rPr>
                        <a:t>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IN" b="0" dirty="0">
                          <a:latin typeface="Times New Roman" panose="02020603050405020304" pitchFamily="18" charset="0"/>
                          <a:cs typeface="Times New Roman" panose="02020603050405020304" pitchFamily="18" charset="0"/>
                        </a:rPr>
                        <a:t>Project Overview</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IN" dirty="0">
                          <a:latin typeface="Times New Roman" panose="02020603050405020304" pitchFamily="18" charset="0"/>
                          <a:cs typeface="Times New Roman" panose="02020603050405020304" pitchFamily="18" charset="0"/>
                        </a:rPr>
                        <a:t>Page </a:t>
                      </a:r>
                      <a:r>
                        <a:rPr lang="en-IN" b="0" dirty="0">
                          <a:latin typeface="Times New Roman" panose="02020603050405020304" pitchFamily="18" charset="0"/>
                          <a:cs typeface="Times New Roman" panose="02020603050405020304" pitchFamily="18" charset="0"/>
                        </a:rPr>
                        <a:t>10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90621102"/>
                  </a:ext>
                </a:extLst>
              </a:tr>
              <a:tr h="383540">
                <a:tc>
                  <a:txBody>
                    <a:bodyPr/>
                    <a:lstStyle/>
                    <a:p>
                      <a:pPr algn="ctr"/>
                      <a:r>
                        <a:rPr lang="en-IN" b="0" dirty="0">
                          <a:latin typeface="Times New Roman" panose="02020603050405020304" pitchFamily="18" charset="0"/>
                          <a:cs typeface="Times New Roman" panose="02020603050405020304" pitchFamily="18" charset="0"/>
                        </a:rPr>
                        <a:t>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IN" b="0" dirty="0">
                          <a:latin typeface="Times New Roman" panose="02020603050405020304" pitchFamily="18" charset="0"/>
                          <a:cs typeface="Times New Roman" panose="02020603050405020304" pitchFamily="18" charset="0"/>
                        </a:rPr>
                        <a:t>File Structure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IN" dirty="0">
                          <a:latin typeface="Times New Roman" panose="02020603050405020304" pitchFamily="18" charset="0"/>
                          <a:cs typeface="Times New Roman" panose="02020603050405020304" pitchFamily="18" charset="0"/>
                        </a:rPr>
                        <a:t>Page </a:t>
                      </a:r>
                      <a:r>
                        <a:rPr lang="en-IN" b="0" dirty="0">
                          <a:latin typeface="Times New Roman" panose="02020603050405020304" pitchFamily="18" charset="0"/>
                          <a:cs typeface="Times New Roman" panose="02020603050405020304" pitchFamily="18" charset="0"/>
                        </a:rPr>
                        <a:t>10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34230837"/>
                  </a:ext>
                </a:extLst>
              </a:tr>
              <a:tr h="383540">
                <a:tc>
                  <a:txBody>
                    <a:bodyPr/>
                    <a:lstStyle/>
                    <a:p>
                      <a:pPr algn="ctr"/>
                      <a:r>
                        <a:rPr lang="en-IN" b="0" dirty="0">
                          <a:latin typeface="Times New Roman" panose="02020603050405020304" pitchFamily="18" charset="0"/>
                          <a:cs typeface="Times New Roman" panose="02020603050405020304" pitchFamily="18" charset="0"/>
                        </a:rPr>
                        <a:t>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IN" b="0" dirty="0">
                          <a:latin typeface="Times New Roman" panose="02020603050405020304" pitchFamily="18" charset="0"/>
                          <a:cs typeface="Times New Roman" panose="02020603050405020304" pitchFamily="18" charset="0"/>
                        </a:rPr>
                        <a:t>Content &amp; Functionality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IN" dirty="0">
                          <a:latin typeface="Times New Roman" panose="02020603050405020304" pitchFamily="18" charset="0"/>
                          <a:cs typeface="Times New Roman" panose="02020603050405020304" pitchFamily="18" charset="0"/>
                        </a:rPr>
                        <a:t>Page </a:t>
                      </a:r>
                      <a:r>
                        <a:rPr lang="en-IN" b="0" dirty="0">
                          <a:latin typeface="Times New Roman" panose="02020603050405020304" pitchFamily="18" charset="0"/>
                          <a:cs typeface="Times New Roman" panose="02020603050405020304" pitchFamily="18" charset="0"/>
                        </a:rPr>
                        <a:t>11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38306644"/>
                  </a:ext>
                </a:extLst>
              </a:tr>
              <a:tr h="383540">
                <a:tc>
                  <a:txBody>
                    <a:bodyPr/>
                    <a:lstStyle/>
                    <a:p>
                      <a:pPr algn="ctr"/>
                      <a:r>
                        <a:rPr lang="en-IN" b="0" dirty="0">
                          <a:latin typeface="Times New Roman" panose="02020603050405020304" pitchFamily="18" charset="0"/>
                          <a:cs typeface="Times New Roman" panose="02020603050405020304" pitchFamily="18" charset="0"/>
                        </a:rPr>
                        <a:t>10.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IN" b="0" dirty="0">
                          <a:latin typeface="Times New Roman" panose="02020603050405020304" pitchFamily="18" charset="0"/>
                          <a:cs typeface="Times New Roman" panose="02020603050405020304" pitchFamily="18" charset="0"/>
                        </a:rPr>
                        <a:t>Responsive Design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IN" dirty="0">
                          <a:latin typeface="Times New Roman" panose="02020603050405020304" pitchFamily="18" charset="0"/>
                          <a:cs typeface="Times New Roman" panose="02020603050405020304" pitchFamily="18" charset="0"/>
                        </a:rPr>
                        <a:t>Page </a:t>
                      </a:r>
                      <a:r>
                        <a:rPr lang="en-IN" b="0" dirty="0">
                          <a:latin typeface="Times New Roman" panose="02020603050405020304" pitchFamily="18" charset="0"/>
                          <a:cs typeface="Times New Roman" panose="02020603050405020304" pitchFamily="18" charset="0"/>
                        </a:rPr>
                        <a:t>11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46437082"/>
                  </a:ext>
                </a:extLst>
              </a:tr>
              <a:tr h="383540">
                <a:tc>
                  <a:txBody>
                    <a:bodyPr/>
                    <a:lstStyle/>
                    <a:p>
                      <a:pPr algn="ctr"/>
                      <a:r>
                        <a:rPr lang="en-IN" b="0" dirty="0">
                          <a:latin typeface="Times New Roman" panose="02020603050405020304" pitchFamily="18" charset="0"/>
                          <a:cs typeface="Times New Roman" panose="02020603050405020304" pitchFamily="18" charset="0"/>
                        </a:rPr>
                        <a:t>11.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IN" b="0" dirty="0">
                          <a:latin typeface="Times New Roman" panose="02020603050405020304" pitchFamily="18" charset="0"/>
                          <a:cs typeface="Times New Roman" panose="02020603050405020304" pitchFamily="18" charset="0"/>
                        </a:rPr>
                        <a:t>UI Design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IN" dirty="0">
                          <a:latin typeface="Times New Roman" panose="02020603050405020304" pitchFamily="18" charset="0"/>
                          <a:cs typeface="Times New Roman" panose="02020603050405020304" pitchFamily="18" charset="0"/>
                        </a:rPr>
                        <a:t>Page </a:t>
                      </a:r>
                      <a:r>
                        <a:rPr lang="en-IN" b="0" dirty="0">
                          <a:latin typeface="Times New Roman" panose="02020603050405020304" pitchFamily="18" charset="0"/>
                          <a:cs typeface="Times New Roman" panose="02020603050405020304" pitchFamily="18" charset="0"/>
                        </a:rPr>
                        <a:t>12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72539714"/>
                  </a:ext>
                </a:extLst>
              </a:tr>
              <a:tr h="383540">
                <a:tc>
                  <a:txBody>
                    <a:bodyPr/>
                    <a:lstStyle/>
                    <a:p>
                      <a:pPr algn="ctr"/>
                      <a:r>
                        <a:rPr lang="en-IN" b="0" dirty="0">
                          <a:latin typeface="Times New Roman" panose="02020603050405020304" pitchFamily="18" charset="0"/>
                          <a:cs typeface="Times New Roman" panose="02020603050405020304" pitchFamily="18" charset="0"/>
                        </a:rPr>
                        <a:t>12.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IN" b="0" dirty="0">
                          <a:latin typeface="Times New Roman" panose="02020603050405020304" pitchFamily="18" charset="0"/>
                          <a:cs typeface="Times New Roman" panose="02020603050405020304" pitchFamily="18" charset="0"/>
                        </a:rPr>
                        <a:t>Conclusion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IN" dirty="0">
                          <a:latin typeface="Times New Roman" panose="02020603050405020304" pitchFamily="18" charset="0"/>
                          <a:cs typeface="Times New Roman" panose="02020603050405020304" pitchFamily="18" charset="0"/>
                        </a:rPr>
                        <a:t>Page </a:t>
                      </a:r>
                      <a:r>
                        <a:rPr lang="en-IN" b="0" dirty="0">
                          <a:latin typeface="Times New Roman" panose="02020603050405020304" pitchFamily="18" charset="0"/>
                          <a:cs typeface="Times New Roman" panose="02020603050405020304" pitchFamily="18" charset="0"/>
                        </a:rPr>
                        <a:t>12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80194583"/>
                  </a:ext>
                </a:extLst>
              </a:tr>
              <a:tr h="540000">
                <a:tc gridSpan="3">
                  <a:txBody>
                    <a:bodyPr/>
                    <a:lstStyle/>
                    <a:p>
                      <a:pPr algn="l"/>
                      <a:r>
                        <a:rPr lang="en-IN" b="1" dirty="0">
                          <a:latin typeface="Times New Roman" panose="02020603050405020304" pitchFamily="18" charset="0"/>
                          <a:cs typeface="Times New Roman" panose="02020603050405020304" pitchFamily="18" charset="0"/>
                        </a:rPr>
                        <a:t>RESULTS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hMerge="1">
                  <a:txBody>
                    <a:bodyPr/>
                    <a:lstStyle/>
                    <a:p>
                      <a:endParaRPr lang="en-IN" b="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hMerge="1">
                  <a:txBody>
                    <a:bodyPr/>
                    <a:lstStyle/>
                    <a:p>
                      <a:pPr algn="l"/>
                      <a:endParaRPr lang="en-IN" b="1"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66122269"/>
                  </a:ext>
                </a:extLst>
              </a:tr>
              <a:tr h="385200">
                <a:tc>
                  <a:txBody>
                    <a:bodyPr/>
                    <a:lstStyle/>
                    <a:p>
                      <a:pPr algn="ctr"/>
                      <a:r>
                        <a:rPr lang="en-IN" b="0" dirty="0">
                          <a:latin typeface="Times New Roman" panose="02020603050405020304" pitchFamily="18" charset="0"/>
                          <a:cs typeface="Times New Roman" panose="02020603050405020304" pitchFamily="18" charset="0"/>
                        </a:rPr>
                        <a:t>13.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IN" b="0" dirty="0">
                          <a:latin typeface="Times New Roman" panose="02020603050405020304" pitchFamily="18" charset="0"/>
                          <a:cs typeface="Times New Roman" panose="02020603050405020304" pitchFamily="18" charset="0"/>
                        </a:rPr>
                        <a:t>Code Snippets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IN" dirty="0">
                          <a:latin typeface="Times New Roman" panose="02020603050405020304" pitchFamily="18" charset="0"/>
                          <a:cs typeface="Times New Roman" panose="02020603050405020304" pitchFamily="18" charset="0"/>
                        </a:rPr>
                        <a:t>Page </a:t>
                      </a:r>
                      <a:r>
                        <a:rPr lang="en-IN" b="0" dirty="0">
                          <a:latin typeface="Times New Roman" panose="02020603050405020304" pitchFamily="18" charset="0"/>
                          <a:cs typeface="Times New Roman" panose="02020603050405020304" pitchFamily="18" charset="0"/>
                        </a:rPr>
                        <a:t>13 - 23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82898099"/>
                  </a:ext>
                </a:extLst>
              </a:tr>
              <a:tr h="385200">
                <a:tc>
                  <a:txBody>
                    <a:bodyPr/>
                    <a:lstStyle/>
                    <a:p>
                      <a:pPr algn="ctr"/>
                      <a:r>
                        <a:rPr lang="en-IN" b="0" dirty="0">
                          <a:latin typeface="Times New Roman" panose="02020603050405020304" pitchFamily="18" charset="0"/>
                          <a:cs typeface="Times New Roman" panose="02020603050405020304" pitchFamily="18" charset="0"/>
                        </a:rPr>
                        <a:t>14.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IN" b="0" dirty="0">
                          <a:latin typeface="Times New Roman" panose="02020603050405020304" pitchFamily="18" charset="0"/>
                          <a:cs typeface="Times New Roman" panose="02020603050405020304" pitchFamily="18" charset="0"/>
                        </a:rPr>
                        <a:t>Visual Outputs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IN" dirty="0">
                          <a:latin typeface="Times New Roman" panose="02020603050405020304" pitchFamily="18" charset="0"/>
                          <a:cs typeface="Times New Roman" panose="02020603050405020304" pitchFamily="18" charset="0"/>
                        </a:rPr>
                        <a:t>Page </a:t>
                      </a:r>
                      <a:r>
                        <a:rPr lang="en-IN" b="0" dirty="0">
                          <a:latin typeface="Times New Roman" panose="02020603050405020304" pitchFamily="18" charset="0"/>
                          <a:cs typeface="Times New Roman" panose="02020603050405020304" pitchFamily="18" charset="0"/>
                        </a:rPr>
                        <a:t>24 – 32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99088205"/>
                  </a:ext>
                </a:extLst>
              </a:tr>
            </a:tbl>
          </a:graphicData>
        </a:graphic>
      </p:graphicFrame>
      <p:sp>
        <p:nvSpPr>
          <p:cNvPr id="3" name="TextBox 2">
            <a:extLst>
              <a:ext uri="{FF2B5EF4-FFF2-40B4-BE49-F238E27FC236}">
                <a16:creationId xmlns:a16="http://schemas.microsoft.com/office/drawing/2014/main" id="{CA5AED22-81D2-C0E9-94C9-7D91EC31B8ED}"/>
              </a:ext>
            </a:extLst>
          </p:cNvPr>
          <p:cNvSpPr txBox="1"/>
          <p:nvPr/>
        </p:nvSpPr>
        <p:spPr>
          <a:xfrm>
            <a:off x="6431280" y="362861"/>
            <a:ext cx="1066800" cy="381001"/>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Page - 3</a:t>
            </a:r>
          </a:p>
        </p:txBody>
      </p:sp>
    </p:spTree>
    <p:extLst>
      <p:ext uri="{BB962C8B-B14F-4D97-AF65-F5344CB8AC3E}">
        <p14:creationId xmlns:p14="http://schemas.microsoft.com/office/powerpoint/2010/main" val="35775260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0A2E5A-9903-6079-5AC3-EE3C861522C1}"/>
            </a:ext>
          </a:extLst>
        </p:cNvPr>
        <p:cNvGrpSpPr/>
        <p:nvPr/>
      </p:nvGrpSpPr>
      <p:grpSpPr>
        <a:xfrm>
          <a:off x="0" y="0"/>
          <a:ext cx="0" cy="0"/>
          <a:chOff x="0" y="0"/>
          <a:chExt cx="0" cy="0"/>
        </a:xfrm>
      </p:grpSpPr>
      <p:sp>
        <p:nvSpPr>
          <p:cNvPr id="44" name="object 44">
            <a:extLst>
              <a:ext uri="{FF2B5EF4-FFF2-40B4-BE49-F238E27FC236}">
                <a16:creationId xmlns:a16="http://schemas.microsoft.com/office/drawing/2014/main" id="{DB1CBCD8-2495-B833-EF74-F32D9BE8A226}"/>
              </a:ext>
            </a:extLst>
          </p:cNvPr>
          <p:cNvSpPr/>
          <p:nvPr/>
        </p:nvSpPr>
        <p:spPr>
          <a:xfrm>
            <a:off x="304800" y="304799"/>
            <a:ext cx="7178040" cy="9464040"/>
          </a:xfrm>
          <a:custGeom>
            <a:avLst/>
            <a:gdLst/>
            <a:ahLst/>
            <a:cxnLst/>
            <a:rect l="l" t="t" r="r" b="b"/>
            <a:pathLst>
              <a:path w="7178040" h="9464040">
                <a:moveTo>
                  <a:pt x="7178027" y="12"/>
                </a:moveTo>
                <a:lnTo>
                  <a:pt x="7158228" y="12"/>
                </a:lnTo>
                <a:lnTo>
                  <a:pt x="7158228" y="19824"/>
                </a:lnTo>
                <a:lnTo>
                  <a:pt x="7158228" y="9445752"/>
                </a:lnTo>
                <a:lnTo>
                  <a:pt x="18275" y="9445752"/>
                </a:lnTo>
                <a:lnTo>
                  <a:pt x="18275" y="19824"/>
                </a:lnTo>
                <a:lnTo>
                  <a:pt x="7158228" y="19824"/>
                </a:lnTo>
                <a:lnTo>
                  <a:pt x="7158228" y="12"/>
                </a:lnTo>
                <a:lnTo>
                  <a:pt x="0" y="0"/>
                </a:lnTo>
                <a:lnTo>
                  <a:pt x="0" y="18288"/>
                </a:lnTo>
                <a:lnTo>
                  <a:pt x="0" y="19824"/>
                </a:lnTo>
                <a:lnTo>
                  <a:pt x="0" y="9445752"/>
                </a:lnTo>
                <a:lnTo>
                  <a:pt x="0" y="9464040"/>
                </a:lnTo>
                <a:lnTo>
                  <a:pt x="7158228" y="9464040"/>
                </a:lnTo>
                <a:lnTo>
                  <a:pt x="7178027" y="9464040"/>
                </a:lnTo>
                <a:lnTo>
                  <a:pt x="7178027" y="9445752"/>
                </a:lnTo>
                <a:lnTo>
                  <a:pt x="7178027" y="19824"/>
                </a:lnTo>
                <a:lnTo>
                  <a:pt x="7178027" y="18288"/>
                </a:lnTo>
                <a:lnTo>
                  <a:pt x="7178027" y="12"/>
                </a:lnTo>
                <a:close/>
              </a:path>
            </a:pathLst>
          </a:custGeom>
          <a:solidFill>
            <a:srgbClr val="000000"/>
          </a:solidFill>
        </p:spPr>
        <p:txBody>
          <a:bodyPr wrap="square" lIns="0" tIns="0" rIns="0" bIns="0" rtlCol="0"/>
          <a:lstStyle/>
          <a:p>
            <a:endParaRPr/>
          </a:p>
        </p:txBody>
      </p:sp>
      <p:sp>
        <p:nvSpPr>
          <p:cNvPr id="3" name="TextBox 2">
            <a:extLst>
              <a:ext uri="{FF2B5EF4-FFF2-40B4-BE49-F238E27FC236}">
                <a16:creationId xmlns:a16="http://schemas.microsoft.com/office/drawing/2014/main" id="{39454CF7-0EF1-8922-7700-E7F4F43588CF}"/>
              </a:ext>
            </a:extLst>
          </p:cNvPr>
          <p:cNvSpPr txBox="1"/>
          <p:nvPr/>
        </p:nvSpPr>
        <p:spPr>
          <a:xfrm>
            <a:off x="685800" y="801924"/>
            <a:ext cx="6400800" cy="1144993"/>
          </a:xfrm>
          <a:prstGeom prst="rect">
            <a:avLst/>
          </a:prstGeom>
          <a:noFill/>
        </p:spPr>
        <p:txBody>
          <a:bodyPr wrap="square" rtlCol="0">
            <a:spAutoFit/>
          </a:bodyPr>
          <a:lstStyle/>
          <a:p>
            <a:pPr algn="ctr">
              <a:lnSpc>
                <a:spcPct val="150000"/>
              </a:lnSpc>
            </a:pPr>
            <a:r>
              <a:rPr lang="en-US" sz="2800" b="1" i="0" dirty="0">
                <a:effectLst/>
                <a:latin typeface="Times New Roman" panose="02020603050405020304" pitchFamily="18" charset="0"/>
                <a:cs typeface="Times New Roman" panose="02020603050405020304" pitchFamily="18" charset="0"/>
              </a:rPr>
              <a:t>Shrinking Screens, Big Impact: </a:t>
            </a:r>
          </a:p>
          <a:p>
            <a:pPr algn="ctr">
              <a:lnSpc>
                <a:spcPct val="150000"/>
              </a:lnSpc>
              <a:spcAft>
                <a:spcPts val="1800"/>
              </a:spcAft>
            </a:pPr>
            <a:r>
              <a:rPr lang="en-US" sz="2000" b="1" i="0" dirty="0">
                <a:effectLst/>
                <a:latin typeface="Times New Roman" panose="02020603050405020304" pitchFamily="18" charset="0"/>
                <a:cs typeface="Times New Roman" panose="02020603050405020304" pitchFamily="18" charset="0"/>
              </a:rPr>
              <a:t>The Mobile Website Experience</a:t>
            </a:r>
          </a:p>
        </p:txBody>
      </p:sp>
      <p:sp>
        <p:nvSpPr>
          <p:cNvPr id="5" name="TextBox 4">
            <a:extLst>
              <a:ext uri="{FF2B5EF4-FFF2-40B4-BE49-F238E27FC236}">
                <a16:creationId xmlns:a16="http://schemas.microsoft.com/office/drawing/2014/main" id="{5E29C7FB-595A-A49D-64F1-FE3A58C0F035}"/>
              </a:ext>
            </a:extLst>
          </p:cNvPr>
          <p:cNvSpPr txBox="1"/>
          <p:nvPr/>
        </p:nvSpPr>
        <p:spPr>
          <a:xfrm>
            <a:off x="6431280" y="362861"/>
            <a:ext cx="1066800" cy="381001"/>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Page - 30</a:t>
            </a:r>
          </a:p>
        </p:txBody>
      </p:sp>
      <p:pic>
        <p:nvPicPr>
          <p:cNvPr id="6" name="Picture 5">
            <a:extLst>
              <a:ext uri="{FF2B5EF4-FFF2-40B4-BE49-F238E27FC236}">
                <a16:creationId xmlns:a16="http://schemas.microsoft.com/office/drawing/2014/main" id="{2DEDAD42-CBB5-147A-0117-FC17CDF560D5}"/>
              </a:ext>
            </a:extLst>
          </p:cNvPr>
          <p:cNvPicPr>
            <a:picLocks noChangeAspect="1"/>
          </p:cNvPicPr>
          <p:nvPr/>
        </p:nvPicPr>
        <p:blipFill>
          <a:blip r:embed="rId2"/>
          <a:stretch>
            <a:fillRect/>
          </a:stretch>
        </p:blipFill>
        <p:spPr>
          <a:xfrm>
            <a:off x="805374" y="2444042"/>
            <a:ext cx="3080826" cy="5562600"/>
          </a:xfrm>
          <a:prstGeom prst="rect">
            <a:avLst/>
          </a:prstGeom>
          <a:ln>
            <a:solidFill>
              <a:schemeClr val="tx1"/>
            </a:solidFill>
          </a:ln>
          <a:effectLst>
            <a:outerShdw blurRad="1270000" dist="50800" dir="5400000" algn="ctr" rotWithShape="0">
              <a:srgbClr val="000000">
                <a:alpha val="43137"/>
              </a:srgbClr>
            </a:outerShdw>
          </a:effectLst>
        </p:spPr>
      </p:pic>
      <p:pic>
        <p:nvPicPr>
          <p:cNvPr id="10" name="Picture 9">
            <a:extLst>
              <a:ext uri="{FF2B5EF4-FFF2-40B4-BE49-F238E27FC236}">
                <a16:creationId xmlns:a16="http://schemas.microsoft.com/office/drawing/2014/main" id="{CC38B13D-7069-34E8-465A-74C79F2F7ACA}"/>
              </a:ext>
            </a:extLst>
          </p:cNvPr>
          <p:cNvPicPr>
            <a:picLocks noChangeAspect="1"/>
          </p:cNvPicPr>
          <p:nvPr/>
        </p:nvPicPr>
        <p:blipFill>
          <a:blip r:embed="rId3"/>
          <a:stretch>
            <a:fillRect/>
          </a:stretch>
        </p:blipFill>
        <p:spPr>
          <a:xfrm>
            <a:off x="4114800" y="2445007"/>
            <a:ext cx="2852226" cy="5561635"/>
          </a:xfrm>
          <a:prstGeom prst="rect">
            <a:avLst/>
          </a:prstGeom>
          <a:ln>
            <a:solidFill>
              <a:schemeClr val="tx1"/>
            </a:solidFill>
          </a:ln>
          <a:effectLst>
            <a:outerShdw blurRad="1270000" dist="50800" dir="5400000" algn="ctr" rotWithShape="0">
              <a:srgbClr val="000000">
                <a:alpha val="43137"/>
              </a:srgbClr>
            </a:outerShdw>
          </a:effectLst>
        </p:spPr>
      </p:pic>
      <p:sp>
        <p:nvSpPr>
          <p:cNvPr id="11" name="TextBox 10">
            <a:extLst>
              <a:ext uri="{FF2B5EF4-FFF2-40B4-BE49-F238E27FC236}">
                <a16:creationId xmlns:a16="http://schemas.microsoft.com/office/drawing/2014/main" id="{59056176-51EA-5B6D-6462-F191DCB58F45}"/>
              </a:ext>
            </a:extLst>
          </p:cNvPr>
          <p:cNvSpPr txBox="1"/>
          <p:nvPr/>
        </p:nvSpPr>
        <p:spPr>
          <a:xfrm>
            <a:off x="805374" y="8382000"/>
            <a:ext cx="6161652" cy="1077218"/>
          </a:xfrm>
          <a:prstGeom prst="rect">
            <a:avLst/>
          </a:prstGeom>
          <a:noFill/>
        </p:spPr>
        <p:txBody>
          <a:bodyPr wrap="square" rtlCol="0">
            <a:spAutoFit/>
          </a:bodyPr>
          <a:lstStyle/>
          <a:p>
            <a:pPr algn="ctr">
              <a:spcAft>
                <a:spcPts val="1200"/>
              </a:spcAft>
            </a:pPr>
            <a:r>
              <a:rPr lang="en-US" b="1" i="0" dirty="0">
                <a:effectLst/>
                <a:latin typeface="Times New Roman" panose="02020603050405020304" pitchFamily="18" charset="0"/>
                <a:cs typeface="Times New Roman" panose="02020603050405020304" pitchFamily="18" charset="0"/>
              </a:rPr>
              <a:t>Savory Delights at Your Fingertips</a:t>
            </a:r>
          </a:p>
          <a:p>
            <a:pPr algn="just"/>
            <a:r>
              <a:rPr lang="en-US" b="0" i="0" dirty="0">
                <a:effectLst/>
                <a:latin typeface="Times New Roman" panose="02020603050405020304" pitchFamily="18" charset="0"/>
                <a:cs typeface="Times New Roman" panose="02020603050405020304" pitchFamily="18" charset="0"/>
              </a:rPr>
              <a:t>This mobile view snippet showcases the website's adaptation for smaller screens.</a:t>
            </a:r>
            <a:endParaRPr lang="en-IN"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3282278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0A2E5A-9903-6079-5AC3-EE3C861522C1}"/>
            </a:ext>
          </a:extLst>
        </p:cNvPr>
        <p:cNvGrpSpPr/>
        <p:nvPr/>
      </p:nvGrpSpPr>
      <p:grpSpPr>
        <a:xfrm>
          <a:off x="0" y="0"/>
          <a:ext cx="0" cy="0"/>
          <a:chOff x="0" y="0"/>
          <a:chExt cx="0" cy="0"/>
        </a:xfrm>
      </p:grpSpPr>
      <p:sp>
        <p:nvSpPr>
          <p:cNvPr id="44" name="object 44">
            <a:extLst>
              <a:ext uri="{FF2B5EF4-FFF2-40B4-BE49-F238E27FC236}">
                <a16:creationId xmlns:a16="http://schemas.microsoft.com/office/drawing/2014/main" id="{DB1CBCD8-2495-B833-EF74-F32D9BE8A226}"/>
              </a:ext>
            </a:extLst>
          </p:cNvPr>
          <p:cNvSpPr/>
          <p:nvPr/>
        </p:nvSpPr>
        <p:spPr>
          <a:xfrm>
            <a:off x="304800" y="304799"/>
            <a:ext cx="7178040" cy="9464040"/>
          </a:xfrm>
          <a:custGeom>
            <a:avLst/>
            <a:gdLst/>
            <a:ahLst/>
            <a:cxnLst/>
            <a:rect l="l" t="t" r="r" b="b"/>
            <a:pathLst>
              <a:path w="7178040" h="9464040">
                <a:moveTo>
                  <a:pt x="7178027" y="12"/>
                </a:moveTo>
                <a:lnTo>
                  <a:pt x="7158228" y="12"/>
                </a:lnTo>
                <a:lnTo>
                  <a:pt x="7158228" y="19824"/>
                </a:lnTo>
                <a:lnTo>
                  <a:pt x="7158228" y="9445752"/>
                </a:lnTo>
                <a:lnTo>
                  <a:pt x="18275" y="9445752"/>
                </a:lnTo>
                <a:lnTo>
                  <a:pt x="18275" y="19824"/>
                </a:lnTo>
                <a:lnTo>
                  <a:pt x="7158228" y="19824"/>
                </a:lnTo>
                <a:lnTo>
                  <a:pt x="7158228" y="12"/>
                </a:lnTo>
                <a:lnTo>
                  <a:pt x="0" y="0"/>
                </a:lnTo>
                <a:lnTo>
                  <a:pt x="0" y="18288"/>
                </a:lnTo>
                <a:lnTo>
                  <a:pt x="0" y="19824"/>
                </a:lnTo>
                <a:lnTo>
                  <a:pt x="0" y="9445752"/>
                </a:lnTo>
                <a:lnTo>
                  <a:pt x="0" y="9464040"/>
                </a:lnTo>
                <a:lnTo>
                  <a:pt x="7158228" y="9464040"/>
                </a:lnTo>
                <a:lnTo>
                  <a:pt x="7178027" y="9464040"/>
                </a:lnTo>
                <a:lnTo>
                  <a:pt x="7178027" y="9445752"/>
                </a:lnTo>
                <a:lnTo>
                  <a:pt x="7178027" y="19824"/>
                </a:lnTo>
                <a:lnTo>
                  <a:pt x="7178027" y="18288"/>
                </a:lnTo>
                <a:lnTo>
                  <a:pt x="7178027" y="12"/>
                </a:lnTo>
                <a:close/>
              </a:path>
            </a:pathLst>
          </a:custGeom>
          <a:solidFill>
            <a:srgbClr val="000000"/>
          </a:solidFill>
        </p:spPr>
        <p:txBody>
          <a:bodyPr wrap="square" lIns="0" tIns="0" rIns="0" bIns="0" rtlCol="0"/>
          <a:lstStyle/>
          <a:p>
            <a:endParaRPr/>
          </a:p>
        </p:txBody>
      </p:sp>
      <p:sp>
        <p:nvSpPr>
          <p:cNvPr id="5" name="TextBox 4">
            <a:extLst>
              <a:ext uri="{FF2B5EF4-FFF2-40B4-BE49-F238E27FC236}">
                <a16:creationId xmlns:a16="http://schemas.microsoft.com/office/drawing/2014/main" id="{5E29C7FB-595A-A49D-64F1-FE3A58C0F035}"/>
              </a:ext>
            </a:extLst>
          </p:cNvPr>
          <p:cNvSpPr txBox="1"/>
          <p:nvPr/>
        </p:nvSpPr>
        <p:spPr>
          <a:xfrm>
            <a:off x="6431280" y="362861"/>
            <a:ext cx="1066800" cy="381001"/>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Page - 31</a:t>
            </a:r>
          </a:p>
        </p:txBody>
      </p:sp>
      <p:sp>
        <p:nvSpPr>
          <p:cNvPr id="11" name="TextBox 10">
            <a:extLst>
              <a:ext uri="{FF2B5EF4-FFF2-40B4-BE49-F238E27FC236}">
                <a16:creationId xmlns:a16="http://schemas.microsoft.com/office/drawing/2014/main" id="{59056176-51EA-5B6D-6462-F191DCB58F45}"/>
              </a:ext>
            </a:extLst>
          </p:cNvPr>
          <p:cNvSpPr txBox="1"/>
          <p:nvPr/>
        </p:nvSpPr>
        <p:spPr>
          <a:xfrm>
            <a:off x="803028" y="914400"/>
            <a:ext cx="6161652" cy="2185214"/>
          </a:xfrm>
          <a:prstGeom prst="rect">
            <a:avLst/>
          </a:prstGeom>
          <a:noFill/>
        </p:spPr>
        <p:txBody>
          <a:bodyPr wrap="square" rtlCol="0">
            <a:spAutoFit/>
          </a:bodyPr>
          <a:lstStyle/>
          <a:p>
            <a:pPr algn="ctr">
              <a:spcAft>
                <a:spcPts val="1200"/>
              </a:spcAft>
            </a:pPr>
            <a:r>
              <a:rPr lang="en-US" b="1" i="0" dirty="0">
                <a:effectLst/>
                <a:latin typeface="Times New Roman" panose="02020603050405020304" pitchFamily="18" charset="0"/>
                <a:cs typeface="Times New Roman" panose="02020603050405020304" pitchFamily="18" charset="0"/>
              </a:rPr>
              <a:t>Responsive Design in Action: A Slice of Pizza Perfection on Mobile</a:t>
            </a:r>
          </a:p>
          <a:p>
            <a:pPr algn="just">
              <a:spcAft>
                <a:spcPts val="1200"/>
              </a:spcAft>
            </a:pPr>
            <a:r>
              <a:rPr lang="en-IN" i="0" dirty="0">
                <a:effectLst/>
                <a:latin typeface="Times New Roman" panose="02020603050405020304" pitchFamily="18" charset="0"/>
                <a:cs typeface="Times New Roman" panose="02020603050405020304" pitchFamily="18" charset="0"/>
              </a:rPr>
              <a:t>This code snippet brings the delicious world of pizza to life on mobile devices. Utilizing responsive design principles, the code ensures the website adapts seamlessly to smaller screens. Imagine browsing mouthwatering pizza options with ease, even on your smartphone.</a:t>
            </a:r>
            <a:endParaRPr lang="en-IN"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A5E28B95-53A5-F870-3640-83753BA6FA11}"/>
              </a:ext>
            </a:extLst>
          </p:cNvPr>
          <p:cNvPicPr>
            <a:picLocks noChangeAspect="1"/>
          </p:cNvPicPr>
          <p:nvPr/>
        </p:nvPicPr>
        <p:blipFill>
          <a:blip r:embed="rId2"/>
          <a:stretch>
            <a:fillRect/>
          </a:stretch>
        </p:blipFill>
        <p:spPr>
          <a:xfrm>
            <a:off x="3939540" y="3505200"/>
            <a:ext cx="3230880" cy="5411822"/>
          </a:xfrm>
          <a:prstGeom prst="rect">
            <a:avLst/>
          </a:prstGeom>
          <a:ln>
            <a:noFill/>
          </a:ln>
          <a:effectLst>
            <a:outerShdw blurRad="1270000" dist="50800" dir="5400000" algn="ctr" rotWithShape="0">
              <a:srgbClr val="000000">
                <a:alpha val="43137"/>
              </a:srgbClr>
            </a:outerShdw>
          </a:effectLst>
        </p:spPr>
      </p:pic>
      <p:pic>
        <p:nvPicPr>
          <p:cNvPr id="8" name="Picture 7">
            <a:extLst>
              <a:ext uri="{FF2B5EF4-FFF2-40B4-BE49-F238E27FC236}">
                <a16:creationId xmlns:a16="http://schemas.microsoft.com/office/drawing/2014/main" id="{F001C4E8-7559-7DA9-6F47-457012E3A9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2940" y="3505200"/>
            <a:ext cx="2918460" cy="5411822"/>
          </a:xfrm>
          <a:prstGeom prst="rect">
            <a:avLst/>
          </a:prstGeom>
          <a:ln>
            <a:solidFill>
              <a:schemeClr val="tx1"/>
            </a:solidFill>
          </a:ln>
          <a:effectLst>
            <a:outerShdw blurRad="1270000" dist="50800" dir="5400000" algn="ctr" rotWithShape="0">
              <a:srgbClr val="000000">
                <a:alpha val="43137"/>
              </a:srgbClr>
            </a:outerShdw>
          </a:effectLst>
        </p:spPr>
      </p:pic>
    </p:spTree>
    <p:extLst>
      <p:ext uri="{BB962C8B-B14F-4D97-AF65-F5344CB8AC3E}">
        <p14:creationId xmlns:p14="http://schemas.microsoft.com/office/powerpoint/2010/main" val="48155819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0A2E5A-9903-6079-5AC3-EE3C861522C1}"/>
            </a:ext>
          </a:extLst>
        </p:cNvPr>
        <p:cNvGrpSpPr/>
        <p:nvPr/>
      </p:nvGrpSpPr>
      <p:grpSpPr>
        <a:xfrm>
          <a:off x="0" y="0"/>
          <a:ext cx="0" cy="0"/>
          <a:chOff x="0" y="0"/>
          <a:chExt cx="0" cy="0"/>
        </a:xfrm>
      </p:grpSpPr>
      <p:sp>
        <p:nvSpPr>
          <p:cNvPr id="44" name="object 44">
            <a:extLst>
              <a:ext uri="{FF2B5EF4-FFF2-40B4-BE49-F238E27FC236}">
                <a16:creationId xmlns:a16="http://schemas.microsoft.com/office/drawing/2014/main" id="{DB1CBCD8-2495-B833-EF74-F32D9BE8A226}"/>
              </a:ext>
            </a:extLst>
          </p:cNvPr>
          <p:cNvSpPr/>
          <p:nvPr/>
        </p:nvSpPr>
        <p:spPr>
          <a:xfrm>
            <a:off x="304800" y="304799"/>
            <a:ext cx="7178040" cy="9464040"/>
          </a:xfrm>
          <a:custGeom>
            <a:avLst/>
            <a:gdLst/>
            <a:ahLst/>
            <a:cxnLst/>
            <a:rect l="l" t="t" r="r" b="b"/>
            <a:pathLst>
              <a:path w="7178040" h="9464040">
                <a:moveTo>
                  <a:pt x="7178027" y="12"/>
                </a:moveTo>
                <a:lnTo>
                  <a:pt x="7158228" y="12"/>
                </a:lnTo>
                <a:lnTo>
                  <a:pt x="7158228" y="19824"/>
                </a:lnTo>
                <a:lnTo>
                  <a:pt x="7158228" y="9445752"/>
                </a:lnTo>
                <a:lnTo>
                  <a:pt x="18275" y="9445752"/>
                </a:lnTo>
                <a:lnTo>
                  <a:pt x="18275" y="19824"/>
                </a:lnTo>
                <a:lnTo>
                  <a:pt x="7158228" y="19824"/>
                </a:lnTo>
                <a:lnTo>
                  <a:pt x="7158228" y="12"/>
                </a:lnTo>
                <a:lnTo>
                  <a:pt x="0" y="0"/>
                </a:lnTo>
                <a:lnTo>
                  <a:pt x="0" y="18288"/>
                </a:lnTo>
                <a:lnTo>
                  <a:pt x="0" y="19824"/>
                </a:lnTo>
                <a:lnTo>
                  <a:pt x="0" y="9445752"/>
                </a:lnTo>
                <a:lnTo>
                  <a:pt x="0" y="9464040"/>
                </a:lnTo>
                <a:lnTo>
                  <a:pt x="7158228" y="9464040"/>
                </a:lnTo>
                <a:lnTo>
                  <a:pt x="7178027" y="9464040"/>
                </a:lnTo>
                <a:lnTo>
                  <a:pt x="7178027" y="9445752"/>
                </a:lnTo>
                <a:lnTo>
                  <a:pt x="7178027" y="19824"/>
                </a:lnTo>
                <a:lnTo>
                  <a:pt x="7178027" y="18288"/>
                </a:lnTo>
                <a:lnTo>
                  <a:pt x="7178027" y="12"/>
                </a:lnTo>
                <a:close/>
              </a:path>
            </a:pathLst>
          </a:custGeom>
          <a:solidFill>
            <a:srgbClr val="000000"/>
          </a:solidFill>
        </p:spPr>
        <p:txBody>
          <a:bodyPr wrap="square" lIns="0" tIns="0" rIns="0" bIns="0" rtlCol="0"/>
          <a:lstStyle/>
          <a:p>
            <a:endParaRPr/>
          </a:p>
        </p:txBody>
      </p:sp>
      <p:sp>
        <p:nvSpPr>
          <p:cNvPr id="5" name="TextBox 4">
            <a:extLst>
              <a:ext uri="{FF2B5EF4-FFF2-40B4-BE49-F238E27FC236}">
                <a16:creationId xmlns:a16="http://schemas.microsoft.com/office/drawing/2014/main" id="{5E29C7FB-595A-A49D-64F1-FE3A58C0F035}"/>
              </a:ext>
            </a:extLst>
          </p:cNvPr>
          <p:cNvSpPr txBox="1"/>
          <p:nvPr/>
        </p:nvSpPr>
        <p:spPr>
          <a:xfrm>
            <a:off x="6431280" y="362861"/>
            <a:ext cx="1066800" cy="381001"/>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Page - 32</a:t>
            </a:r>
          </a:p>
        </p:txBody>
      </p:sp>
      <p:sp>
        <p:nvSpPr>
          <p:cNvPr id="11" name="TextBox 10">
            <a:extLst>
              <a:ext uri="{FF2B5EF4-FFF2-40B4-BE49-F238E27FC236}">
                <a16:creationId xmlns:a16="http://schemas.microsoft.com/office/drawing/2014/main" id="{59056176-51EA-5B6D-6462-F191DCB58F45}"/>
              </a:ext>
            </a:extLst>
          </p:cNvPr>
          <p:cNvSpPr txBox="1"/>
          <p:nvPr/>
        </p:nvSpPr>
        <p:spPr>
          <a:xfrm>
            <a:off x="812994" y="7467600"/>
            <a:ext cx="6161652" cy="1908215"/>
          </a:xfrm>
          <a:prstGeom prst="rect">
            <a:avLst/>
          </a:prstGeom>
          <a:noFill/>
        </p:spPr>
        <p:txBody>
          <a:bodyPr wrap="square" rtlCol="0">
            <a:spAutoFit/>
          </a:bodyPr>
          <a:lstStyle/>
          <a:p>
            <a:pPr algn="ctr">
              <a:spcAft>
                <a:spcPts val="1200"/>
              </a:spcAft>
            </a:pPr>
            <a:r>
              <a:rPr lang="en-US" b="1" i="0" dirty="0">
                <a:effectLst/>
                <a:latin typeface="Times New Roman" panose="02020603050405020304" pitchFamily="18" charset="0"/>
                <a:cs typeface="Times New Roman" panose="02020603050405020304" pitchFamily="18" charset="0"/>
              </a:rPr>
              <a:t>Enhancing the Footer on Mobile: A Look at the Responsive CSS Code</a:t>
            </a:r>
          </a:p>
          <a:p>
            <a:pPr algn="just">
              <a:spcAft>
                <a:spcPts val="1200"/>
              </a:spcAft>
            </a:pPr>
            <a:r>
              <a:rPr lang="en-US" i="0" dirty="0">
                <a:effectLst/>
                <a:latin typeface="Times New Roman" panose="02020603050405020304" pitchFamily="18" charset="0"/>
                <a:cs typeface="Times New Roman" panose="02020603050405020304" pitchFamily="18" charset="0"/>
              </a:rPr>
              <a:t>This code snippet offers a closer look at the CSS code that controls the footer section's behavior on mobile devices. The code likely defines styles that take effect when the viewport size falls below a certain threshold.</a:t>
            </a:r>
            <a:endParaRPr lang="en-IN"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777ACC0C-B9C9-DB6E-46C0-DE9D648B8D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14800" y="1175573"/>
            <a:ext cx="3003271" cy="5675175"/>
          </a:xfrm>
          <a:prstGeom prst="rect">
            <a:avLst/>
          </a:prstGeom>
          <a:effectLst>
            <a:outerShdw blurRad="1270000" dist="50800" dir="5400000" algn="ctr" rotWithShape="0">
              <a:srgbClr val="000000">
                <a:alpha val="43137"/>
              </a:srgbClr>
            </a:outerShdw>
          </a:effectLst>
        </p:spPr>
      </p:pic>
      <p:pic>
        <p:nvPicPr>
          <p:cNvPr id="7" name="Picture 6">
            <a:extLst>
              <a:ext uri="{FF2B5EF4-FFF2-40B4-BE49-F238E27FC236}">
                <a16:creationId xmlns:a16="http://schemas.microsoft.com/office/drawing/2014/main" id="{D1122D0B-6F63-4E9D-5431-A36161536303}"/>
              </a:ext>
            </a:extLst>
          </p:cNvPr>
          <p:cNvPicPr>
            <a:picLocks noChangeAspect="1"/>
          </p:cNvPicPr>
          <p:nvPr/>
        </p:nvPicPr>
        <p:blipFill>
          <a:blip r:embed="rId3"/>
          <a:stretch>
            <a:fillRect/>
          </a:stretch>
        </p:blipFill>
        <p:spPr>
          <a:xfrm>
            <a:off x="654329" y="1175573"/>
            <a:ext cx="3231871" cy="5675175"/>
          </a:xfrm>
          <a:prstGeom prst="rect">
            <a:avLst/>
          </a:prstGeom>
          <a:effectLst>
            <a:outerShdw blurRad="1270000" dist="50800" dir="5400000" algn="ctr" rotWithShape="0">
              <a:srgbClr val="000000">
                <a:alpha val="43137"/>
              </a:srgbClr>
            </a:outerShdw>
          </a:effectLst>
        </p:spPr>
      </p:pic>
    </p:spTree>
    <p:extLst>
      <p:ext uri="{BB962C8B-B14F-4D97-AF65-F5344CB8AC3E}">
        <p14:creationId xmlns:p14="http://schemas.microsoft.com/office/powerpoint/2010/main" val="381055089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0A2E5A-9903-6079-5AC3-EE3C861522C1}"/>
            </a:ext>
          </a:extLst>
        </p:cNvPr>
        <p:cNvGrpSpPr/>
        <p:nvPr/>
      </p:nvGrpSpPr>
      <p:grpSpPr>
        <a:xfrm>
          <a:off x="0" y="0"/>
          <a:ext cx="0" cy="0"/>
          <a:chOff x="0" y="0"/>
          <a:chExt cx="0" cy="0"/>
        </a:xfrm>
      </p:grpSpPr>
      <p:sp>
        <p:nvSpPr>
          <p:cNvPr id="44" name="object 44">
            <a:extLst>
              <a:ext uri="{FF2B5EF4-FFF2-40B4-BE49-F238E27FC236}">
                <a16:creationId xmlns:a16="http://schemas.microsoft.com/office/drawing/2014/main" id="{DB1CBCD8-2495-B833-EF74-F32D9BE8A226}"/>
              </a:ext>
            </a:extLst>
          </p:cNvPr>
          <p:cNvSpPr/>
          <p:nvPr/>
        </p:nvSpPr>
        <p:spPr>
          <a:xfrm>
            <a:off x="304800" y="304799"/>
            <a:ext cx="7178040" cy="9464040"/>
          </a:xfrm>
          <a:custGeom>
            <a:avLst/>
            <a:gdLst/>
            <a:ahLst/>
            <a:cxnLst/>
            <a:rect l="l" t="t" r="r" b="b"/>
            <a:pathLst>
              <a:path w="7178040" h="9464040">
                <a:moveTo>
                  <a:pt x="7178027" y="12"/>
                </a:moveTo>
                <a:lnTo>
                  <a:pt x="7158228" y="12"/>
                </a:lnTo>
                <a:lnTo>
                  <a:pt x="7158228" y="19824"/>
                </a:lnTo>
                <a:lnTo>
                  <a:pt x="7158228" y="9445752"/>
                </a:lnTo>
                <a:lnTo>
                  <a:pt x="18275" y="9445752"/>
                </a:lnTo>
                <a:lnTo>
                  <a:pt x="18275" y="19824"/>
                </a:lnTo>
                <a:lnTo>
                  <a:pt x="7158228" y="19824"/>
                </a:lnTo>
                <a:lnTo>
                  <a:pt x="7158228" y="12"/>
                </a:lnTo>
                <a:lnTo>
                  <a:pt x="0" y="0"/>
                </a:lnTo>
                <a:lnTo>
                  <a:pt x="0" y="18288"/>
                </a:lnTo>
                <a:lnTo>
                  <a:pt x="0" y="19824"/>
                </a:lnTo>
                <a:lnTo>
                  <a:pt x="0" y="9445752"/>
                </a:lnTo>
                <a:lnTo>
                  <a:pt x="0" y="9464040"/>
                </a:lnTo>
                <a:lnTo>
                  <a:pt x="7158228" y="9464040"/>
                </a:lnTo>
                <a:lnTo>
                  <a:pt x="7178027" y="9464040"/>
                </a:lnTo>
                <a:lnTo>
                  <a:pt x="7178027" y="9445752"/>
                </a:lnTo>
                <a:lnTo>
                  <a:pt x="7178027" y="19824"/>
                </a:lnTo>
                <a:lnTo>
                  <a:pt x="7178027" y="18288"/>
                </a:lnTo>
                <a:lnTo>
                  <a:pt x="7178027" y="12"/>
                </a:lnTo>
                <a:close/>
              </a:path>
            </a:pathLst>
          </a:custGeom>
          <a:solidFill>
            <a:srgbClr val="000000"/>
          </a:solidFill>
        </p:spPr>
        <p:txBody>
          <a:bodyPr wrap="square" lIns="0" tIns="0" rIns="0" bIns="0" rtlCol="0"/>
          <a:lstStyle/>
          <a:p>
            <a:endParaRPr/>
          </a:p>
        </p:txBody>
      </p:sp>
      <p:sp>
        <p:nvSpPr>
          <p:cNvPr id="2" name="TextBox 1">
            <a:extLst>
              <a:ext uri="{FF2B5EF4-FFF2-40B4-BE49-F238E27FC236}">
                <a16:creationId xmlns:a16="http://schemas.microsoft.com/office/drawing/2014/main" id="{7CCBCD91-25D9-AA12-9F8D-960BF0D28508}"/>
              </a:ext>
            </a:extLst>
          </p:cNvPr>
          <p:cNvSpPr txBox="1"/>
          <p:nvPr/>
        </p:nvSpPr>
        <p:spPr>
          <a:xfrm>
            <a:off x="685800" y="838200"/>
            <a:ext cx="6400800" cy="646331"/>
          </a:xfrm>
          <a:prstGeom prst="rect">
            <a:avLst/>
          </a:prstGeom>
          <a:noFill/>
        </p:spPr>
        <p:txBody>
          <a:bodyPr wrap="square" rtlCol="0">
            <a:spAutoFit/>
          </a:bodyPr>
          <a:lstStyle/>
          <a:p>
            <a:pPr algn="ctr"/>
            <a:r>
              <a:rPr lang="en-IN" sz="3600" b="1" dirty="0">
                <a:latin typeface="Times New Roman" panose="02020603050405020304" pitchFamily="18" charset="0"/>
                <a:cs typeface="Times New Roman" panose="02020603050405020304" pitchFamily="18" charset="0"/>
              </a:rPr>
              <a:t>REFERENCES</a:t>
            </a:r>
          </a:p>
        </p:txBody>
      </p:sp>
      <p:sp>
        <p:nvSpPr>
          <p:cNvPr id="3" name="TextBox 2">
            <a:extLst>
              <a:ext uri="{FF2B5EF4-FFF2-40B4-BE49-F238E27FC236}">
                <a16:creationId xmlns:a16="http://schemas.microsoft.com/office/drawing/2014/main" id="{39454CF7-0EF1-8922-7700-E7F4F43588CF}"/>
              </a:ext>
            </a:extLst>
          </p:cNvPr>
          <p:cNvSpPr txBox="1"/>
          <p:nvPr/>
        </p:nvSpPr>
        <p:spPr>
          <a:xfrm>
            <a:off x="685800" y="1816556"/>
            <a:ext cx="6400800" cy="6952160"/>
          </a:xfrm>
          <a:prstGeom prst="rect">
            <a:avLst/>
          </a:prstGeom>
          <a:noFill/>
        </p:spPr>
        <p:txBody>
          <a:bodyPr wrap="square" rtlCol="0">
            <a:spAutoFit/>
          </a:bodyPr>
          <a:lstStyle/>
          <a:p>
            <a:pPr algn="just">
              <a:lnSpc>
                <a:spcPct val="150000"/>
              </a:lnSpc>
            </a:pPr>
            <a:r>
              <a:rPr lang="en-US" sz="2800" b="1" dirty="0">
                <a:latin typeface="Times New Roman" panose="02020603050405020304" pitchFamily="18" charset="0"/>
                <a:cs typeface="Times New Roman" panose="02020603050405020304" pitchFamily="18" charset="0"/>
              </a:rPr>
              <a:t>WEBSITES</a:t>
            </a:r>
          </a:p>
          <a:p>
            <a:pPr algn="just">
              <a:lnSpc>
                <a:spcPct val="150000"/>
              </a:lnSpc>
            </a:pPr>
            <a:endParaRPr lang="en-US" sz="2800" b="1" dirty="0">
              <a:latin typeface="Times New Roman" panose="02020603050405020304" pitchFamily="18" charset="0"/>
              <a:cs typeface="Times New Roman" panose="02020603050405020304" pitchFamily="18" charset="0"/>
            </a:endParaRPr>
          </a:p>
          <a:p>
            <a:pPr marL="342900" indent="-342900" algn="just">
              <a:lnSpc>
                <a:spcPct val="150000"/>
              </a:lnSpc>
              <a:buFont typeface="+mj-lt"/>
              <a:buAutoNum type="arabicPeriod"/>
            </a:pPr>
            <a:r>
              <a:rPr lang="en-US" b="1" dirty="0">
                <a:latin typeface="Times New Roman" panose="02020603050405020304" pitchFamily="18" charset="0"/>
                <a:cs typeface="Times New Roman" panose="02020603050405020304" pitchFamily="18" charset="0"/>
              </a:rPr>
              <a:t>W3SCHOOLS</a:t>
            </a:r>
          </a:p>
          <a:p>
            <a:pPr algn="just">
              <a:lnSpc>
                <a:spcPct val="150000"/>
              </a:lnSpc>
            </a:pPr>
            <a:r>
              <a:rPr lang="en-IN" dirty="0">
                <a:latin typeface="Times New Roman" panose="02020603050405020304" pitchFamily="18" charset="0"/>
                <a:cs typeface="Times New Roman" panose="02020603050405020304" pitchFamily="18" charset="0"/>
                <a:hlinkClick r:id="rId3"/>
              </a:rPr>
              <a:t>https://www.w3schools.com/html/</a:t>
            </a:r>
            <a:endParaRPr lang="en-IN" dirty="0">
              <a:latin typeface="Times New Roman" panose="02020603050405020304" pitchFamily="18" charset="0"/>
              <a:cs typeface="Times New Roman" panose="02020603050405020304" pitchFamily="18" charset="0"/>
            </a:endParaRPr>
          </a:p>
          <a:p>
            <a:pPr algn="just">
              <a:lnSpc>
                <a:spcPct val="150000"/>
              </a:lnSpc>
            </a:pPr>
            <a:endParaRPr lang="en-IN" dirty="0">
              <a:latin typeface="Times New Roman" panose="02020603050405020304" pitchFamily="18" charset="0"/>
              <a:cs typeface="Times New Roman" panose="02020603050405020304" pitchFamily="18" charset="0"/>
            </a:endParaRPr>
          </a:p>
          <a:p>
            <a:pPr algn="just">
              <a:lnSpc>
                <a:spcPct val="150000"/>
              </a:lnSpc>
            </a:pPr>
            <a:r>
              <a:rPr lang="en-IN" b="1" dirty="0">
                <a:latin typeface="Times New Roman" panose="02020603050405020304" pitchFamily="18" charset="0"/>
                <a:cs typeface="Times New Roman" panose="02020603050405020304" pitchFamily="18" charset="0"/>
              </a:rPr>
              <a:t>2. MDN WEB</a:t>
            </a:r>
          </a:p>
          <a:p>
            <a:pPr algn="just">
              <a:lnSpc>
                <a:spcPct val="150000"/>
              </a:lnSpc>
            </a:pPr>
            <a:r>
              <a:rPr lang="en-IN" dirty="0">
                <a:latin typeface="Times New Roman" panose="02020603050405020304" pitchFamily="18" charset="0"/>
                <a:cs typeface="Times New Roman" panose="02020603050405020304" pitchFamily="18" charset="0"/>
                <a:hlinkClick r:id="rId4"/>
              </a:rPr>
              <a:t>https://developer.mozilla.org/en-US/docs/Web/HTML/</a:t>
            </a:r>
            <a:endParaRPr lang="en-IN" dirty="0">
              <a:latin typeface="Times New Roman" panose="02020603050405020304" pitchFamily="18" charset="0"/>
              <a:cs typeface="Times New Roman" panose="02020603050405020304" pitchFamily="18" charset="0"/>
            </a:endParaRPr>
          </a:p>
          <a:p>
            <a:pPr algn="just">
              <a:lnSpc>
                <a:spcPct val="150000"/>
              </a:lnSpc>
            </a:pPr>
            <a:endParaRPr lang="en-IN" dirty="0">
              <a:latin typeface="Times New Roman" panose="02020603050405020304" pitchFamily="18" charset="0"/>
              <a:cs typeface="Times New Roman" panose="02020603050405020304" pitchFamily="18" charset="0"/>
            </a:endParaRPr>
          </a:p>
          <a:p>
            <a:pPr algn="just">
              <a:lnSpc>
                <a:spcPct val="150000"/>
              </a:lnSpc>
            </a:pPr>
            <a:endParaRPr lang="en-IN" dirty="0">
              <a:latin typeface="Times New Roman" panose="02020603050405020304" pitchFamily="18" charset="0"/>
              <a:cs typeface="Times New Roman" panose="02020603050405020304" pitchFamily="18" charset="0"/>
            </a:endParaRPr>
          </a:p>
          <a:p>
            <a:pPr algn="just">
              <a:lnSpc>
                <a:spcPct val="150000"/>
              </a:lnSpc>
              <a:spcAft>
                <a:spcPts val="2400"/>
              </a:spcAft>
            </a:pPr>
            <a:r>
              <a:rPr lang="en-IN" sz="3200" b="1" dirty="0">
                <a:latin typeface="Times New Roman" panose="02020603050405020304" pitchFamily="18" charset="0"/>
                <a:cs typeface="Times New Roman" panose="02020603050405020304" pitchFamily="18" charset="0"/>
              </a:rPr>
              <a:t>BOOKS</a:t>
            </a:r>
          </a:p>
          <a:p>
            <a:pPr algn="just">
              <a:lnSpc>
                <a:spcPct val="150000"/>
              </a:lnSpc>
            </a:pPr>
            <a:r>
              <a:rPr lang="en-US" b="1" dirty="0">
                <a:latin typeface="Times New Roman" panose="02020603050405020304" pitchFamily="18" charset="0"/>
                <a:cs typeface="Times New Roman" panose="02020603050405020304" pitchFamily="18" charset="0"/>
              </a:rPr>
              <a:t>1. HTML &amp; CSS: Design and Build Web Sites</a:t>
            </a:r>
            <a:endParaRPr lang="en-IN" b="1" dirty="0">
              <a:latin typeface="Times New Roman" panose="02020603050405020304" pitchFamily="18" charset="0"/>
              <a:cs typeface="Times New Roman" panose="02020603050405020304" pitchFamily="18" charset="0"/>
            </a:endParaRPr>
          </a:p>
          <a:p>
            <a:pPr algn="just">
              <a:lnSpc>
                <a:spcPct val="150000"/>
              </a:lnSpc>
            </a:pPr>
            <a:r>
              <a:rPr lang="en-IN" b="1" dirty="0">
                <a:latin typeface="Times New Roman" panose="02020603050405020304" pitchFamily="18" charset="0"/>
                <a:cs typeface="Times New Roman" panose="02020603050405020304" pitchFamily="18" charset="0"/>
              </a:rPr>
              <a:t>2. </a:t>
            </a:r>
            <a:r>
              <a:rPr lang="en-US" b="1" dirty="0">
                <a:latin typeface="Times New Roman" panose="02020603050405020304" pitchFamily="18" charset="0"/>
                <a:cs typeface="Times New Roman" panose="02020603050405020304" pitchFamily="18" charset="0"/>
              </a:rPr>
              <a:t>Learning Web Design: A Beginner's Guide to HTML, CSS, JavaScript, and Web Graphics</a:t>
            </a:r>
            <a:endParaRPr lang="en-IN" b="1" dirty="0">
              <a:latin typeface="Times New Roman" panose="02020603050405020304" pitchFamily="18" charset="0"/>
              <a:cs typeface="Times New Roman" panose="02020603050405020304" pitchFamily="18" charset="0"/>
            </a:endParaRPr>
          </a:p>
          <a:p>
            <a:pPr algn="just">
              <a:lnSpc>
                <a:spcPct val="150000"/>
              </a:lnSpc>
            </a:pPr>
            <a:endParaRPr lang="en-IN"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77BB5562-8860-C1A1-58FB-A7F495834EB8}"/>
              </a:ext>
            </a:extLst>
          </p:cNvPr>
          <p:cNvSpPr txBox="1"/>
          <p:nvPr/>
        </p:nvSpPr>
        <p:spPr>
          <a:xfrm>
            <a:off x="6431280" y="362861"/>
            <a:ext cx="1066800" cy="381001"/>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Page - 4</a:t>
            </a:r>
          </a:p>
        </p:txBody>
      </p:sp>
    </p:spTree>
    <p:extLst>
      <p:ext uri="{BB962C8B-B14F-4D97-AF65-F5344CB8AC3E}">
        <p14:creationId xmlns:p14="http://schemas.microsoft.com/office/powerpoint/2010/main" val="39909201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0A2E5A-9903-6079-5AC3-EE3C861522C1}"/>
            </a:ext>
          </a:extLst>
        </p:cNvPr>
        <p:cNvGrpSpPr/>
        <p:nvPr/>
      </p:nvGrpSpPr>
      <p:grpSpPr>
        <a:xfrm>
          <a:off x="0" y="0"/>
          <a:ext cx="0" cy="0"/>
          <a:chOff x="0" y="0"/>
          <a:chExt cx="0" cy="0"/>
        </a:xfrm>
      </p:grpSpPr>
      <p:sp>
        <p:nvSpPr>
          <p:cNvPr id="44" name="object 44">
            <a:extLst>
              <a:ext uri="{FF2B5EF4-FFF2-40B4-BE49-F238E27FC236}">
                <a16:creationId xmlns:a16="http://schemas.microsoft.com/office/drawing/2014/main" id="{DB1CBCD8-2495-B833-EF74-F32D9BE8A226}"/>
              </a:ext>
            </a:extLst>
          </p:cNvPr>
          <p:cNvSpPr/>
          <p:nvPr/>
        </p:nvSpPr>
        <p:spPr>
          <a:xfrm>
            <a:off x="304800" y="304799"/>
            <a:ext cx="7178040" cy="9464040"/>
          </a:xfrm>
          <a:custGeom>
            <a:avLst/>
            <a:gdLst/>
            <a:ahLst/>
            <a:cxnLst/>
            <a:rect l="l" t="t" r="r" b="b"/>
            <a:pathLst>
              <a:path w="7178040" h="9464040">
                <a:moveTo>
                  <a:pt x="7178027" y="12"/>
                </a:moveTo>
                <a:lnTo>
                  <a:pt x="7158228" y="12"/>
                </a:lnTo>
                <a:lnTo>
                  <a:pt x="7158228" y="19824"/>
                </a:lnTo>
                <a:lnTo>
                  <a:pt x="7158228" y="9445752"/>
                </a:lnTo>
                <a:lnTo>
                  <a:pt x="18275" y="9445752"/>
                </a:lnTo>
                <a:lnTo>
                  <a:pt x="18275" y="19824"/>
                </a:lnTo>
                <a:lnTo>
                  <a:pt x="7158228" y="19824"/>
                </a:lnTo>
                <a:lnTo>
                  <a:pt x="7158228" y="12"/>
                </a:lnTo>
                <a:lnTo>
                  <a:pt x="0" y="0"/>
                </a:lnTo>
                <a:lnTo>
                  <a:pt x="0" y="18288"/>
                </a:lnTo>
                <a:lnTo>
                  <a:pt x="0" y="19824"/>
                </a:lnTo>
                <a:lnTo>
                  <a:pt x="0" y="9445752"/>
                </a:lnTo>
                <a:lnTo>
                  <a:pt x="0" y="9464040"/>
                </a:lnTo>
                <a:lnTo>
                  <a:pt x="7158228" y="9464040"/>
                </a:lnTo>
                <a:lnTo>
                  <a:pt x="7178027" y="9464040"/>
                </a:lnTo>
                <a:lnTo>
                  <a:pt x="7178027" y="9445752"/>
                </a:lnTo>
                <a:lnTo>
                  <a:pt x="7178027" y="19824"/>
                </a:lnTo>
                <a:lnTo>
                  <a:pt x="7178027" y="18288"/>
                </a:lnTo>
                <a:lnTo>
                  <a:pt x="7178027" y="12"/>
                </a:lnTo>
                <a:close/>
              </a:path>
            </a:pathLst>
          </a:custGeom>
          <a:solidFill>
            <a:srgbClr val="000000"/>
          </a:solidFill>
        </p:spPr>
        <p:txBody>
          <a:bodyPr wrap="square" lIns="0" tIns="0" rIns="0" bIns="0" rtlCol="0"/>
          <a:lstStyle/>
          <a:p>
            <a:endParaRPr/>
          </a:p>
        </p:txBody>
      </p:sp>
      <p:sp>
        <p:nvSpPr>
          <p:cNvPr id="2" name="TextBox 1">
            <a:extLst>
              <a:ext uri="{FF2B5EF4-FFF2-40B4-BE49-F238E27FC236}">
                <a16:creationId xmlns:a16="http://schemas.microsoft.com/office/drawing/2014/main" id="{7CCBCD91-25D9-AA12-9F8D-960BF0D28508}"/>
              </a:ext>
            </a:extLst>
          </p:cNvPr>
          <p:cNvSpPr txBox="1"/>
          <p:nvPr/>
        </p:nvSpPr>
        <p:spPr>
          <a:xfrm>
            <a:off x="685800" y="838200"/>
            <a:ext cx="6400800" cy="646331"/>
          </a:xfrm>
          <a:prstGeom prst="rect">
            <a:avLst/>
          </a:prstGeom>
          <a:noFill/>
        </p:spPr>
        <p:txBody>
          <a:bodyPr wrap="square" rtlCol="0">
            <a:spAutoFit/>
          </a:bodyPr>
          <a:lstStyle/>
          <a:p>
            <a:pPr algn="ctr"/>
            <a:r>
              <a:rPr lang="en-IN" sz="3600" b="1" dirty="0">
                <a:latin typeface="Times New Roman" panose="02020603050405020304" pitchFamily="18" charset="0"/>
                <a:cs typeface="Times New Roman" panose="02020603050405020304" pitchFamily="18" charset="0"/>
              </a:rPr>
              <a:t>INTRODUCTION</a:t>
            </a:r>
          </a:p>
        </p:txBody>
      </p:sp>
      <p:sp>
        <p:nvSpPr>
          <p:cNvPr id="3" name="TextBox 2">
            <a:extLst>
              <a:ext uri="{FF2B5EF4-FFF2-40B4-BE49-F238E27FC236}">
                <a16:creationId xmlns:a16="http://schemas.microsoft.com/office/drawing/2014/main" id="{39454CF7-0EF1-8922-7700-E7F4F43588CF}"/>
              </a:ext>
            </a:extLst>
          </p:cNvPr>
          <p:cNvSpPr txBox="1"/>
          <p:nvPr/>
        </p:nvSpPr>
        <p:spPr>
          <a:xfrm>
            <a:off x="685800" y="1816556"/>
            <a:ext cx="6400800" cy="7783156"/>
          </a:xfrm>
          <a:prstGeom prst="rect">
            <a:avLst/>
          </a:prstGeom>
          <a:noFill/>
        </p:spPr>
        <p:txBody>
          <a:bodyPr wrap="square" rtlCol="0">
            <a:spAutoFit/>
          </a:bodyPr>
          <a:lstStyle/>
          <a:p>
            <a:pPr algn="just">
              <a:lnSpc>
                <a:spcPct val="150000"/>
              </a:lnSpc>
            </a:pPr>
            <a:r>
              <a:rPr lang="en-US" b="0" i="0" dirty="0">
                <a:effectLst/>
                <a:latin typeface="Times New Roman" panose="02020603050405020304" pitchFamily="18" charset="0"/>
                <a:cs typeface="Times New Roman" panose="02020603050405020304" pitchFamily="18" charset="0"/>
              </a:rPr>
              <a:t>The Italian Food Website project endeavors to leverage modern web development technologies to create an immersive and user-friendly online platform for a fictional Italian restaurant. In today's digitally-driven era, establishing a robust online presence is crucial for businesses to remain competitive and relevant. This project aims to address this need by combining cutting-edge web development techniques with the timeless appeal of Italian cuisine.</a:t>
            </a:r>
          </a:p>
          <a:p>
            <a:pPr algn="just">
              <a:lnSpc>
                <a:spcPct val="150000"/>
              </a:lnSpc>
            </a:pPr>
            <a:endParaRPr lang="en-US" dirty="0">
              <a:latin typeface="Times New Roman" panose="02020603050405020304" pitchFamily="18" charset="0"/>
              <a:cs typeface="Times New Roman" panose="02020603050405020304" pitchFamily="18" charset="0"/>
            </a:endParaRPr>
          </a:p>
          <a:p>
            <a:pPr marL="342900" indent="-342900" algn="just">
              <a:lnSpc>
                <a:spcPct val="150000"/>
              </a:lnSpc>
              <a:buFont typeface="Arial" panose="020B0604020202020204" pitchFamily="34" charset="0"/>
              <a:buChar char="•"/>
            </a:pPr>
            <a:r>
              <a:rPr lang="en-US" sz="2400" b="1" dirty="0">
                <a:latin typeface="Times New Roman" panose="02020603050405020304" pitchFamily="18" charset="0"/>
                <a:cs typeface="Times New Roman" panose="02020603050405020304" pitchFamily="18" charset="0"/>
              </a:rPr>
              <a:t>Background</a:t>
            </a:r>
          </a:p>
          <a:p>
            <a:pPr algn="just">
              <a:lnSpc>
                <a:spcPct val="200000"/>
              </a:lnSpc>
            </a:pPr>
            <a:r>
              <a:rPr lang="en-US" sz="1600" b="0" i="0" dirty="0">
                <a:effectLst/>
                <a:latin typeface="Times New Roman" panose="02020603050405020304" pitchFamily="18" charset="0"/>
                <a:cs typeface="Times New Roman" panose="02020603050405020304" pitchFamily="18" charset="0"/>
              </a:rPr>
              <a:t>Italian cuisine has long been celebrated for its rich flavors, diverse ingredients, and cultural heritage. As the restaurant industry evolves to meet the demands of a digital age, the importance of a captivating and functional website cannot be overstated. The Italian Food Website project seeks to fill this gap by providing a dynamic platform where users can explore the restaurant's offerings, make reservations, and engage with the brand from any device or location.</a:t>
            </a:r>
            <a:endParaRPr lang="en-US" sz="1600" b="1" i="0" dirty="0">
              <a:effectLst/>
              <a:latin typeface="Times New Roman" panose="02020603050405020304" pitchFamily="18" charset="0"/>
              <a:cs typeface="Times New Roman" panose="02020603050405020304" pitchFamily="18" charset="0"/>
            </a:endParaRPr>
          </a:p>
          <a:p>
            <a:pPr algn="just">
              <a:lnSpc>
                <a:spcPct val="150000"/>
              </a:lnSpc>
            </a:pPr>
            <a:endParaRPr lang="en-IN"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77BB5562-8860-C1A1-58FB-A7F495834EB8}"/>
              </a:ext>
            </a:extLst>
          </p:cNvPr>
          <p:cNvSpPr txBox="1"/>
          <p:nvPr/>
        </p:nvSpPr>
        <p:spPr>
          <a:xfrm>
            <a:off x="6431280" y="362861"/>
            <a:ext cx="1066800" cy="381001"/>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Page - 4</a:t>
            </a:r>
          </a:p>
        </p:txBody>
      </p:sp>
    </p:spTree>
    <p:extLst>
      <p:ext uri="{BB962C8B-B14F-4D97-AF65-F5344CB8AC3E}">
        <p14:creationId xmlns:p14="http://schemas.microsoft.com/office/powerpoint/2010/main" val="38848280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0A2E5A-9903-6079-5AC3-EE3C861522C1}"/>
            </a:ext>
          </a:extLst>
        </p:cNvPr>
        <p:cNvGrpSpPr/>
        <p:nvPr/>
      </p:nvGrpSpPr>
      <p:grpSpPr>
        <a:xfrm>
          <a:off x="0" y="0"/>
          <a:ext cx="0" cy="0"/>
          <a:chOff x="0" y="0"/>
          <a:chExt cx="0" cy="0"/>
        </a:xfrm>
      </p:grpSpPr>
      <p:sp>
        <p:nvSpPr>
          <p:cNvPr id="44" name="object 44">
            <a:extLst>
              <a:ext uri="{FF2B5EF4-FFF2-40B4-BE49-F238E27FC236}">
                <a16:creationId xmlns:a16="http://schemas.microsoft.com/office/drawing/2014/main" id="{DB1CBCD8-2495-B833-EF74-F32D9BE8A226}"/>
              </a:ext>
            </a:extLst>
          </p:cNvPr>
          <p:cNvSpPr/>
          <p:nvPr/>
        </p:nvSpPr>
        <p:spPr>
          <a:xfrm>
            <a:off x="304800" y="304799"/>
            <a:ext cx="7178040" cy="9464040"/>
          </a:xfrm>
          <a:custGeom>
            <a:avLst/>
            <a:gdLst/>
            <a:ahLst/>
            <a:cxnLst/>
            <a:rect l="l" t="t" r="r" b="b"/>
            <a:pathLst>
              <a:path w="7178040" h="9464040">
                <a:moveTo>
                  <a:pt x="7178027" y="12"/>
                </a:moveTo>
                <a:lnTo>
                  <a:pt x="7158228" y="12"/>
                </a:lnTo>
                <a:lnTo>
                  <a:pt x="7158228" y="19824"/>
                </a:lnTo>
                <a:lnTo>
                  <a:pt x="7158228" y="9445752"/>
                </a:lnTo>
                <a:lnTo>
                  <a:pt x="18275" y="9445752"/>
                </a:lnTo>
                <a:lnTo>
                  <a:pt x="18275" y="19824"/>
                </a:lnTo>
                <a:lnTo>
                  <a:pt x="7158228" y="19824"/>
                </a:lnTo>
                <a:lnTo>
                  <a:pt x="7158228" y="12"/>
                </a:lnTo>
                <a:lnTo>
                  <a:pt x="0" y="0"/>
                </a:lnTo>
                <a:lnTo>
                  <a:pt x="0" y="18288"/>
                </a:lnTo>
                <a:lnTo>
                  <a:pt x="0" y="19824"/>
                </a:lnTo>
                <a:lnTo>
                  <a:pt x="0" y="9445752"/>
                </a:lnTo>
                <a:lnTo>
                  <a:pt x="0" y="9464040"/>
                </a:lnTo>
                <a:lnTo>
                  <a:pt x="7158228" y="9464040"/>
                </a:lnTo>
                <a:lnTo>
                  <a:pt x="7178027" y="9464040"/>
                </a:lnTo>
                <a:lnTo>
                  <a:pt x="7178027" y="9445752"/>
                </a:lnTo>
                <a:lnTo>
                  <a:pt x="7178027" y="19824"/>
                </a:lnTo>
                <a:lnTo>
                  <a:pt x="7178027" y="18288"/>
                </a:lnTo>
                <a:lnTo>
                  <a:pt x="7178027" y="12"/>
                </a:lnTo>
                <a:close/>
              </a:path>
            </a:pathLst>
          </a:custGeom>
          <a:solidFill>
            <a:srgbClr val="000000"/>
          </a:solidFill>
        </p:spPr>
        <p:txBody>
          <a:bodyPr wrap="square" lIns="0" tIns="0" rIns="0" bIns="0" rtlCol="0"/>
          <a:lstStyle/>
          <a:p>
            <a:endParaRPr/>
          </a:p>
        </p:txBody>
      </p:sp>
      <p:sp>
        <p:nvSpPr>
          <p:cNvPr id="3" name="TextBox 2">
            <a:extLst>
              <a:ext uri="{FF2B5EF4-FFF2-40B4-BE49-F238E27FC236}">
                <a16:creationId xmlns:a16="http://schemas.microsoft.com/office/drawing/2014/main" id="{39454CF7-0EF1-8922-7700-E7F4F43588CF}"/>
              </a:ext>
            </a:extLst>
          </p:cNvPr>
          <p:cNvSpPr txBox="1"/>
          <p:nvPr/>
        </p:nvSpPr>
        <p:spPr>
          <a:xfrm>
            <a:off x="685800" y="762000"/>
            <a:ext cx="6400800" cy="9876037"/>
          </a:xfrm>
          <a:prstGeom prst="rect">
            <a:avLst/>
          </a:prstGeom>
          <a:noFill/>
        </p:spPr>
        <p:txBody>
          <a:bodyPr wrap="square" rtlCol="0">
            <a:spAutoFit/>
          </a:bodyPr>
          <a:lstStyle/>
          <a:p>
            <a:pPr algn="just">
              <a:lnSpc>
                <a:spcPct val="150000"/>
              </a:lnSpc>
            </a:pPr>
            <a:r>
              <a:rPr lang="en-US" b="0" i="0" dirty="0">
                <a:effectLst/>
                <a:latin typeface="Times New Roman" panose="02020603050405020304" pitchFamily="18" charset="0"/>
                <a:cs typeface="Times New Roman" panose="02020603050405020304" pitchFamily="18" charset="0"/>
              </a:rPr>
              <a:t>The Italian Food Website project endeavors to leverage modern web development technologies to create an immersive and user-friendly online platform for a fictional Italian restaurant. In today's digitally-driven era, establishing a robust online presence is crucial for businesses to remain competitive and relevant. This project aims to address this need by combining cutting-edge web development techniques with the timeless appeal of Italian cuisine.</a:t>
            </a:r>
          </a:p>
          <a:p>
            <a:pPr algn="just">
              <a:lnSpc>
                <a:spcPct val="150000"/>
              </a:lnSpc>
            </a:pPr>
            <a:endParaRPr lang="en-US" b="0" i="0" dirty="0">
              <a:effectLst/>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sz="2400" b="1" dirty="0">
                <a:latin typeface="Times New Roman" panose="02020603050405020304" pitchFamily="18" charset="0"/>
                <a:cs typeface="Times New Roman" panose="02020603050405020304" pitchFamily="18" charset="0"/>
              </a:rPr>
              <a:t>Objectives</a:t>
            </a:r>
          </a:p>
          <a:p>
            <a:pPr algn="just"/>
            <a:endParaRPr lang="en-US" sz="2400" b="1" dirty="0">
              <a:latin typeface="Times New Roman" panose="02020603050405020304" pitchFamily="18" charset="0"/>
              <a:cs typeface="Times New Roman" panose="02020603050405020304" pitchFamily="18" charset="0"/>
            </a:endParaRPr>
          </a:p>
          <a:p>
            <a:pPr algn="just">
              <a:lnSpc>
                <a:spcPct val="150000"/>
              </a:lnSpc>
            </a:pPr>
            <a:r>
              <a:rPr lang="en-US" b="0" i="0" dirty="0">
                <a:effectLst/>
                <a:latin typeface="Times New Roman" panose="02020603050405020304" pitchFamily="18" charset="0"/>
                <a:cs typeface="Times New Roman" panose="02020603050405020304" pitchFamily="18" charset="0"/>
              </a:rPr>
              <a:t>The objective of this project was to design a user-friendly and visually appealing landing page for a website selling food. The design aimed to achieve the following:</a:t>
            </a:r>
          </a:p>
          <a:p>
            <a:pPr algn="just">
              <a:lnSpc>
                <a:spcPct val="150000"/>
              </a:lnSpc>
            </a:pPr>
            <a:endParaRPr lang="en-US" b="0" i="0" dirty="0">
              <a:effectLst/>
              <a:latin typeface="Times New Roman" panose="02020603050405020304" pitchFamily="18" charset="0"/>
              <a:cs typeface="Times New Roman" panose="02020603050405020304" pitchFamily="18" charset="0"/>
            </a:endParaRPr>
          </a:p>
          <a:p>
            <a:pPr marL="342900" indent="-342900" algn="just">
              <a:lnSpc>
                <a:spcPct val="150000"/>
              </a:lnSpc>
              <a:buFont typeface="+mj-lt"/>
              <a:buAutoNum type="arabicPeriod"/>
            </a:pPr>
            <a:r>
              <a:rPr lang="en-US" dirty="0">
                <a:latin typeface="Times New Roman" panose="02020603050405020304" pitchFamily="18" charset="0"/>
                <a:cs typeface="Times New Roman" panose="02020603050405020304" pitchFamily="18" charset="0"/>
              </a:rPr>
              <a:t>D</a:t>
            </a:r>
            <a:r>
              <a:rPr lang="en-US" b="0" i="0" dirty="0">
                <a:effectLst/>
                <a:latin typeface="Times New Roman" panose="02020603050405020304" pitchFamily="18" charset="0"/>
                <a:cs typeface="Times New Roman" panose="02020603050405020304" pitchFamily="18" charset="0"/>
              </a:rPr>
              <a:t>evelop a responsive website utilizing HTML5, CSS3, and JavaScript to ensure compatibility across various devices and screen sizes.</a:t>
            </a:r>
          </a:p>
          <a:p>
            <a:pPr marL="342900" indent="-342900" algn="just">
              <a:lnSpc>
                <a:spcPct val="150000"/>
              </a:lnSpc>
              <a:buFont typeface="+mj-lt"/>
              <a:buAutoNum type="arabicPeriod"/>
            </a:pPr>
            <a:endParaRPr lang="en-US" b="0" i="0" dirty="0">
              <a:effectLst/>
              <a:latin typeface="Times New Roman" panose="02020603050405020304" pitchFamily="18" charset="0"/>
              <a:cs typeface="Times New Roman" panose="02020603050405020304" pitchFamily="18" charset="0"/>
            </a:endParaRPr>
          </a:p>
          <a:p>
            <a:pPr marL="342900" indent="-342900" algn="just">
              <a:lnSpc>
                <a:spcPct val="150000"/>
              </a:lnSpc>
              <a:buFont typeface="+mj-lt"/>
              <a:buAutoNum type="arabicPeriod"/>
            </a:pPr>
            <a:r>
              <a:rPr lang="en-US" i="0" dirty="0">
                <a:effectLst/>
                <a:latin typeface="Times New Roman" panose="02020603050405020304" pitchFamily="18" charset="0"/>
                <a:cs typeface="Times New Roman" panose="02020603050405020304" pitchFamily="18" charset="0"/>
              </a:rPr>
              <a:t>Increase website traffic and user engagement through a visually appealing and informative landing page</a:t>
            </a:r>
            <a:r>
              <a:rPr lang="en-US" i="0" dirty="0">
                <a:solidFill>
                  <a:srgbClr val="E3E3E3"/>
                </a:solidFill>
                <a:effectLst/>
                <a:latin typeface="Google Sans"/>
              </a:rPr>
              <a:t>.</a:t>
            </a:r>
          </a:p>
          <a:p>
            <a:pPr algn="just">
              <a:lnSpc>
                <a:spcPct val="150000"/>
              </a:lnSpc>
            </a:pPr>
            <a:endParaRPr lang="en-US" dirty="0">
              <a:latin typeface="Times New Roman" panose="02020603050405020304" pitchFamily="18" charset="0"/>
              <a:cs typeface="Times New Roman" panose="02020603050405020304" pitchFamily="18" charset="0"/>
            </a:endParaRPr>
          </a:p>
          <a:p>
            <a:pPr algn="just">
              <a:lnSpc>
                <a:spcPct val="150000"/>
              </a:lnSpc>
            </a:pPr>
            <a:endParaRPr lang="en-US" b="0" i="0" dirty="0">
              <a:effectLst/>
              <a:latin typeface="Times New Roman" panose="02020603050405020304" pitchFamily="18" charset="0"/>
              <a:cs typeface="Times New Roman" panose="02020603050405020304" pitchFamily="18" charset="0"/>
            </a:endParaRPr>
          </a:p>
          <a:p>
            <a:pPr algn="just">
              <a:lnSpc>
                <a:spcPct val="150000"/>
              </a:lnSpc>
            </a:pPr>
            <a:endParaRPr lang="en-US" dirty="0">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3AF83DCB-1363-678F-B213-9D995BA9851D}"/>
              </a:ext>
            </a:extLst>
          </p:cNvPr>
          <p:cNvSpPr txBox="1"/>
          <p:nvPr/>
        </p:nvSpPr>
        <p:spPr>
          <a:xfrm>
            <a:off x="6431280" y="362861"/>
            <a:ext cx="1066800" cy="381001"/>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Page - 5</a:t>
            </a:r>
          </a:p>
        </p:txBody>
      </p:sp>
    </p:spTree>
    <p:extLst>
      <p:ext uri="{BB962C8B-B14F-4D97-AF65-F5344CB8AC3E}">
        <p14:creationId xmlns:p14="http://schemas.microsoft.com/office/powerpoint/2010/main" val="31002269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0A2E5A-9903-6079-5AC3-EE3C861522C1}"/>
            </a:ext>
          </a:extLst>
        </p:cNvPr>
        <p:cNvGrpSpPr/>
        <p:nvPr/>
      </p:nvGrpSpPr>
      <p:grpSpPr>
        <a:xfrm>
          <a:off x="0" y="0"/>
          <a:ext cx="0" cy="0"/>
          <a:chOff x="0" y="0"/>
          <a:chExt cx="0" cy="0"/>
        </a:xfrm>
      </p:grpSpPr>
      <p:sp>
        <p:nvSpPr>
          <p:cNvPr id="44" name="object 44">
            <a:extLst>
              <a:ext uri="{FF2B5EF4-FFF2-40B4-BE49-F238E27FC236}">
                <a16:creationId xmlns:a16="http://schemas.microsoft.com/office/drawing/2014/main" id="{DB1CBCD8-2495-B833-EF74-F32D9BE8A226}"/>
              </a:ext>
            </a:extLst>
          </p:cNvPr>
          <p:cNvSpPr/>
          <p:nvPr/>
        </p:nvSpPr>
        <p:spPr>
          <a:xfrm>
            <a:off x="304800" y="304799"/>
            <a:ext cx="7178040" cy="9464040"/>
          </a:xfrm>
          <a:custGeom>
            <a:avLst/>
            <a:gdLst/>
            <a:ahLst/>
            <a:cxnLst/>
            <a:rect l="l" t="t" r="r" b="b"/>
            <a:pathLst>
              <a:path w="7178040" h="9464040">
                <a:moveTo>
                  <a:pt x="7178027" y="12"/>
                </a:moveTo>
                <a:lnTo>
                  <a:pt x="7158228" y="12"/>
                </a:lnTo>
                <a:lnTo>
                  <a:pt x="7158228" y="19824"/>
                </a:lnTo>
                <a:lnTo>
                  <a:pt x="7158228" y="9445752"/>
                </a:lnTo>
                <a:lnTo>
                  <a:pt x="18275" y="9445752"/>
                </a:lnTo>
                <a:lnTo>
                  <a:pt x="18275" y="19824"/>
                </a:lnTo>
                <a:lnTo>
                  <a:pt x="7158228" y="19824"/>
                </a:lnTo>
                <a:lnTo>
                  <a:pt x="7158228" y="12"/>
                </a:lnTo>
                <a:lnTo>
                  <a:pt x="0" y="0"/>
                </a:lnTo>
                <a:lnTo>
                  <a:pt x="0" y="18288"/>
                </a:lnTo>
                <a:lnTo>
                  <a:pt x="0" y="19824"/>
                </a:lnTo>
                <a:lnTo>
                  <a:pt x="0" y="9445752"/>
                </a:lnTo>
                <a:lnTo>
                  <a:pt x="0" y="9464040"/>
                </a:lnTo>
                <a:lnTo>
                  <a:pt x="7158228" y="9464040"/>
                </a:lnTo>
                <a:lnTo>
                  <a:pt x="7178027" y="9464040"/>
                </a:lnTo>
                <a:lnTo>
                  <a:pt x="7178027" y="9445752"/>
                </a:lnTo>
                <a:lnTo>
                  <a:pt x="7178027" y="19824"/>
                </a:lnTo>
                <a:lnTo>
                  <a:pt x="7178027" y="18288"/>
                </a:lnTo>
                <a:lnTo>
                  <a:pt x="7178027" y="12"/>
                </a:lnTo>
                <a:close/>
              </a:path>
            </a:pathLst>
          </a:custGeom>
          <a:solidFill>
            <a:srgbClr val="000000"/>
          </a:solidFill>
        </p:spPr>
        <p:txBody>
          <a:bodyPr wrap="square" lIns="0" tIns="0" rIns="0" bIns="0" rtlCol="0"/>
          <a:lstStyle/>
          <a:p>
            <a:endParaRPr/>
          </a:p>
        </p:txBody>
      </p:sp>
      <p:sp>
        <p:nvSpPr>
          <p:cNvPr id="3" name="TextBox 2">
            <a:extLst>
              <a:ext uri="{FF2B5EF4-FFF2-40B4-BE49-F238E27FC236}">
                <a16:creationId xmlns:a16="http://schemas.microsoft.com/office/drawing/2014/main" id="{39454CF7-0EF1-8922-7700-E7F4F43588CF}"/>
              </a:ext>
            </a:extLst>
          </p:cNvPr>
          <p:cNvSpPr txBox="1"/>
          <p:nvPr/>
        </p:nvSpPr>
        <p:spPr>
          <a:xfrm>
            <a:off x="685800" y="0"/>
            <a:ext cx="6400800" cy="9583649"/>
          </a:xfrm>
          <a:prstGeom prst="rect">
            <a:avLst/>
          </a:prstGeom>
          <a:noFill/>
        </p:spPr>
        <p:txBody>
          <a:bodyPr wrap="square" rtlCol="0">
            <a:spAutoFit/>
          </a:bodyPr>
          <a:lstStyle/>
          <a:p>
            <a:pPr algn="just">
              <a:lnSpc>
                <a:spcPct val="200000"/>
              </a:lnSpc>
              <a:spcAft>
                <a:spcPts val="1800"/>
              </a:spcAft>
            </a:pPr>
            <a:endParaRPr lang="en-US" b="0" i="0" dirty="0">
              <a:effectLst/>
              <a:latin typeface="Times New Roman" panose="02020603050405020304" pitchFamily="18" charset="0"/>
              <a:cs typeface="Times New Roman" panose="02020603050405020304" pitchFamily="18" charset="0"/>
            </a:endParaRPr>
          </a:p>
          <a:p>
            <a:pPr marL="342900" indent="-342900" algn="just">
              <a:lnSpc>
                <a:spcPct val="150000"/>
              </a:lnSpc>
              <a:spcAft>
                <a:spcPts val="1800"/>
              </a:spcAft>
              <a:buFont typeface="+mj-lt"/>
              <a:buAutoNum type="arabicPeriod" startAt="3"/>
            </a:pPr>
            <a:r>
              <a:rPr lang="en-US" i="0" dirty="0">
                <a:effectLst/>
                <a:latin typeface="Times New Roman" panose="02020603050405020304" pitchFamily="18" charset="0"/>
                <a:cs typeface="Times New Roman" panose="02020603050405020304" pitchFamily="18" charset="0"/>
              </a:rPr>
              <a:t>Simplify the ordering process </a:t>
            </a:r>
            <a:r>
              <a:rPr lang="en-US" b="0" i="0" dirty="0">
                <a:effectLst/>
                <a:latin typeface="Times New Roman" panose="02020603050405020304" pitchFamily="18" charset="0"/>
                <a:cs typeface="Times New Roman" panose="02020603050405020304" pitchFamily="18" charset="0"/>
              </a:rPr>
              <a:t>for improved user experience and conversion rates.</a:t>
            </a:r>
          </a:p>
          <a:p>
            <a:pPr marL="342900" indent="-342900" algn="just">
              <a:lnSpc>
                <a:spcPct val="150000"/>
              </a:lnSpc>
              <a:spcAft>
                <a:spcPts val="1800"/>
              </a:spcAft>
              <a:buFont typeface="+mj-lt"/>
              <a:buAutoNum type="arabicPeriod" startAt="3"/>
            </a:pPr>
            <a:r>
              <a:rPr lang="en-US" i="0" dirty="0">
                <a:effectLst/>
                <a:latin typeface="Times New Roman" panose="02020603050405020304" pitchFamily="18" charset="0"/>
                <a:cs typeface="Times New Roman" panose="02020603050405020304" pitchFamily="18" charset="0"/>
              </a:rPr>
              <a:t>Establish a strong brand identity to create a memorable first impression and foster brand recognition.</a:t>
            </a:r>
          </a:p>
          <a:p>
            <a:pPr marL="342900" indent="-342900" algn="just">
              <a:lnSpc>
                <a:spcPct val="150000"/>
              </a:lnSpc>
              <a:buFont typeface="+mj-lt"/>
              <a:buAutoNum type="arabicPeriod" startAt="3"/>
            </a:pPr>
            <a:r>
              <a:rPr lang="en-US" b="0" i="0" dirty="0">
                <a:effectLst/>
                <a:latin typeface="Times New Roman" panose="02020603050405020304" pitchFamily="18" charset="0"/>
                <a:cs typeface="Times New Roman" panose="02020603050405020304" pitchFamily="18" charset="0"/>
              </a:rPr>
              <a:t>Employ modern web development practices, including efficient code organization, optimized asset delivery, and browser compatibility testing, to enhance site performance and user experience.</a:t>
            </a:r>
          </a:p>
          <a:p>
            <a:pPr marL="342900" indent="-342900" algn="just">
              <a:lnSpc>
                <a:spcPct val="300000"/>
              </a:lnSpc>
              <a:spcAft>
                <a:spcPts val="2400"/>
              </a:spcAft>
              <a:buFont typeface="Arial" panose="020B0604020202020204" pitchFamily="34" charset="0"/>
              <a:buChar char="•"/>
            </a:pPr>
            <a:r>
              <a:rPr lang="en-US" sz="2400" b="1" dirty="0">
                <a:latin typeface="Times New Roman" panose="02020603050405020304" pitchFamily="18" charset="0"/>
                <a:cs typeface="Times New Roman" panose="02020603050405020304" pitchFamily="18" charset="0"/>
              </a:rPr>
              <a:t>Significance</a:t>
            </a:r>
          </a:p>
          <a:p>
            <a:pPr marL="457200" indent="-457200" algn="just">
              <a:lnSpc>
                <a:spcPct val="150000"/>
              </a:lnSpc>
              <a:spcAft>
                <a:spcPts val="1800"/>
              </a:spcAft>
              <a:buFont typeface="+mj-lt"/>
              <a:buAutoNum type="arabicPeriod"/>
            </a:pPr>
            <a:r>
              <a:rPr lang="en-IN" b="1" i="0" dirty="0">
                <a:effectLst/>
                <a:latin typeface="Times New Roman" panose="02020603050405020304" pitchFamily="18" charset="0"/>
                <a:cs typeface="Times New Roman" panose="02020603050405020304" pitchFamily="18" charset="0"/>
              </a:rPr>
              <a:t>Increased sales and conversions: </a:t>
            </a:r>
            <a:r>
              <a:rPr lang="en-US" b="0" i="0" dirty="0">
                <a:effectLst/>
                <a:latin typeface="Times New Roman" panose="02020603050405020304" pitchFamily="18" charset="0"/>
                <a:cs typeface="Times New Roman" panose="02020603050405020304" pitchFamily="18" charset="0"/>
              </a:rPr>
              <a:t>The user-friendly interface and clear calls to action will guide customers through the ordering process seamlessly. High-quality food images will showcase your offerings enticingly, leading to increased product sales.</a:t>
            </a:r>
          </a:p>
          <a:p>
            <a:pPr marL="457200" indent="-457200" algn="just">
              <a:lnSpc>
                <a:spcPct val="150000"/>
              </a:lnSpc>
              <a:buFont typeface="+mj-lt"/>
              <a:buAutoNum type="arabicPeriod"/>
            </a:pPr>
            <a:r>
              <a:rPr lang="en-US" b="1" i="0" dirty="0">
                <a:effectLst/>
                <a:latin typeface="Times New Roman" panose="02020603050405020304" pitchFamily="18" charset="0"/>
                <a:cs typeface="Times New Roman" panose="02020603050405020304" pitchFamily="18" charset="0"/>
              </a:rPr>
              <a:t>Enhanced Brand Awareness:</a:t>
            </a:r>
            <a:r>
              <a:rPr lang="en-US" b="0" i="0" dirty="0">
                <a:effectLst/>
                <a:latin typeface="Times New Roman" panose="02020603050405020304" pitchFamily="18" charset="0"/>
                <a:cs typeface="Times New Roman" panose="02020603050405020304" pitchFamily="18" charset="0"/>
              </a:rPr>
              <a:t> The design incorporates a consistent visual identity, establishing a strong brand presence in the user's mind. This fosters recognition and memorability, </a:t>
            </a:r>
            <a:endParaRPr lang="en-US" dirty="0">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6DD95609-9B5E-CE49-FDF5-B9442C89F899}"/>
              </a:ext>
            </a:extLst>
          </p:cNvPr>
          <p:cNvSpPr txBox="1"/>
          <p:nvPr/>
        </p:nvSpPr>
        <p:spPr>
          <a:xfrm>
            <a:off x="6431280" y="362861"/>
            <a:ext cx="1066800" cy="381001"/>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Page - 6</a:t>
            </a:r>
          </a:p>
        </p:txBody>
      </p:sp>
    </p:spTree>
    <p:extLst>
      <p:ext uri="{BB962C8B-B14F-4D97-AF65-F5344CB8AC3E}">
        <p14:creationId xmlns:p14="http://schemas.microsoft.com/office/powerpoint/2010/main" val="38291063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0A2E5A-9903-6079-5AC3-EE3C861522C1}"/>
            </a:ext>
          </a:extLst>
        </p:cNvPr>
        <p:cNvGrpSpPr/>
        <p:nvPr/>
      </p:nvGrpSpPr>
      <p:grpSpPr>
        <a:xfrm>
          <a:off x="0" y="0"/>
          <a:ext cx="0" cy="0"/>
          <a:chOff x="0" y="0"/>
          <a:chExt cx="0" cy="0"/>
        </a:xfrm>
      </p:grpSpPr>
      <p:sp>
        <p:nvSpPr>
          <p:cNvPr id="44" name="object 44">
            <a:extLst>
              <a:ext uri="{FF2B5EF4-FFF2-40B4-BE49-F238E27FC236}">
                <a16:creationId xmlns:a16="http://schemas.microsoft.com/office/drawing/2014/main" id="{DB1CBCD8-2495-B833-EF74-F32D9BE8A226}"/>
              </a:ext>
            </a:extLst>
          </p:cNvPr>
          <p:cNvSpPr/>
          <p:nvPr/>
        </p:nvSpPr>
        <p:spPr>
          <a:xfrm>
            <a:off x="304800" y="304799"/>
            <a:ext cx="7178040" cy="9464040"/>
          </a:xfrm>
          <a:custGeom>
            <a:avLst/>
            <a:gdLst/>
            <a:ahLst/>
            <a:cxnLst/>
            <a:rect l="l" t="t" r="r" b="b"/>
            <a:pathLst>
              <a:path w="7178040" h="9464040">
                <a:moveTo>
                  <a:pt x="7178027" y="12"/>
                </a:moveTo>
                <a:lnTo>
                  <a:pt x="7158228" y="12"/>
                </a:lnTo>
                <a:lnTo>
                  <a:pt x="7158228" y="19824"/>
                </a:lnTo>
                <a:lnTo>
                  <a:pt x="7158228" y="9445752"/>
                </a:lnTo>
                <a:lnTo>
                  <a:pt x="18275" y="9445752"/>
                </a:lnTo>
                <a:lnTo>
                  <a:pt x="18275" y="19824"/>
                </a:lnTo>
                <a:lnTo>
                  <a:pt x="7158228" y="19824"/>
                </a:lnTo>
                <a:lnTo>
                  <a:pt x="7158228" y="12"/>
                </a:lnTo>
                <a:lnTo>
                  <a:pt x="0" y="0"/>
                </a:lnTo>
                <a:lnTo>
                  <a:pt x="0" y="18288"/>
                </a:lnTo>
                <a:lnTo>
                  <a:pt x="0" y="19824"/>
                </a:lnTo>
                <a:lnTo>
                  <a:pt x="0" y="9445752"/>
                </a:lnTo>
                <a:lnTo>
                  <a:pt x="0" y="9464040"/>
                </a:lnTo>
                <a:lnTo>
                  <a:pt x="7158228" y="9464040"/>
                </a:lnTo>
                <a:lnTo>
                  <a:pt x="7178027" y="9464040"/>
                </a:lnTo>
                <a:lnTo>
                  <a:pt x="7178027" y="9445752"/>
                </a:lnTo>
                <a:lnTo>
                  <a:pt x="7178027" y="19824"/>
                </a:lnTo>
                <a:lnTo>
                  <a:pt x="7178027" y="18288"/>
                </a:lnTo>
                <a:lnTo>
                  <a:pt x="7178027" y="12"/>
                </a:lnTo>
                <a:close/>
              </a:path>
            </a:pathLst>
          </a:custGeom>
          <a:solidFill>
            <a:srgbClr val="000000"/>
          </a:solidFill>
        </p:spPr>
        <p:txBody>
          <a:bodyPr wrap="square" lIns="0" tIns="0" rIns="0" bIns="0" rtlCol="0"/>
          <a:lstStyle/>
          <a:p>
            <a:endParaRPr/>
          </a:p>
        </p:txBody>
      </p:sp>
      <p:sp>
        <p:nvSpPr>
          <p:cNvPr id="3" name="TextBox 2">
            <a:extLst>
              <a:ext uri="{FF2B5EF4-FFF2-40B4-BE49-F238E27FC236}">
                <a16:creationId xmlns:a16="http://schemas.microsoft.com/office/drawing/2014/main" id="{39454CF7-0EF1-8922-7700-E7F4F43588CF}"/>
              </a:ext>
            </a:extLst>
          </p:cNvPr>
          <p:cNvSpPr txBox="1"/>
          <p:nvPr/>
        </p:nvSpPr>
        <p:spPr>
          <a:xfrm>
            <a:off x="693420" y="990600"/>
            <a:ext cx="6400800" cy="9876037"/>
          </a:xfrm>
          <a:prstGeom prst="rect">
            <a:avLst/>
          </a:prstGeom>
          <a:noFill/>
        </p:spPr>
        <p:txBody>
          <a:bodyPr wrap="square" rtlCol="0">
            <a:spAutoFit/>
          </a:bodyPr>
          <a:lstStyle/>
          <a:p>
            <a:pPr algn="just">
              <a:lnSpc>
                <a:spcPct val="150000"/>
              </a:lnSpc>
              <a:spcAft>
                <a:spcPts val="1800"/>
              </a:spcAft>
            </a:pPr>
            <a:r>
              <a:rPr lang="en-US" dirty="0">
                <a:latin typeface="Times New Roman" panose="02020603050405020304" pitchFamily="18" charset="0"/>
                <a:cs typeface="Times New Roman" panose="02020603050405020304" pitchFamily="18" charset="0"/>
              </a:rPr>
              <a:t>        </a:t>
            </a:r>
            <a:r>
              <a:rPr lang="en-US" b="0" i="0" dirty="0">
                <a:effectLst/>
                <a:latin typeface="Times New Roman" panose="02020603050405020304" pitchFamily="18" charset="0"/>
                <a:cs typeface="Times New Roman" panose="02020603050405020304" pitchFamily="18" charset="0"/>
              </a:rPr>
              <a:t>building brand loyalty for future purchases.</a:t>
            </a:r>
          </a:p>
          <a:p>
            <a:pPr marL="457200" indent="-457200" algn="just">
              <a:lnSpc>
                <a:spcPct val="150000"/>
              </a:lnSpc>
              <a:spcAft>
                <a:spcPts val="1800"/>
              </a:spcAft>
              <a:buFont typeface="+mj-lt"/>
              <a:buAutoNum type="arabicPeriod" startAt="3"/>
            </a:pPr>
            <a:r>
              <a:rPr lang="en-US" b="1" i="0" dirty="0">
                <a:effectLst/>
                <a:latin typeface="Times New Roman" panose="02020603050405020304" pitchFamily="18" charset="0"/>
                <a:cs typeface="Times New Roman" panose="02020603050405020304" pitchFamily="18" charset="0"/>
              </a:rPr>
              <a:t>Improved User Experience:</a:t>
            </a:r>
            <a:r>
              <a:rPr lang="en-US" b="0" i="0" dirty="0">
                <a:effectLst/>
                <a:latin typeface="Times New Roman" panose="02020603050405020304" pitchFamily="18" charset="0"/>
                <a:cs typeface="Times New Roman" panose="02020603050405020304" pitchFamily="18" charset="0"/>
              </a:rPr>
              <a:t> A clean and simple layout with intuitive navigation allows users to easily find the information they need, browse your menu, and complete orders effortlessly. This positive user experience increases customer satisfaction and encourages repeat visits.</a:t>
            </a:r>
          </a:p>
          <a:p>
            <a:pPr marL="457200" indent="-457200" algn="just">
              <a:lnSpc>
                <a:spcPct val="150000"/>
              </a:lnSpc>
              <a:spcAft>
                <a:spcPts val="1800"/>
              </a:spcAft>
              <a:buFont typeface="+mj-lt"/>
              <a:buAutoNum type="arabicPeriod" startAt="3"/>
            </a:pPr>
            <a:r>
              <a:rPr lang="en-US" b="1" i="0" dirty="0">
                <a:effectLst/>
                <a:latin typeface="Times New Roman" panose="02020603050405020304" pitchFamily="18" charset="0"/>
                <a:cs typeface="Times New Roman" panose="02020603050405020304" pitchFamily="18" charset="0"/>
              </a:rPr>
              <a:t>Enhanced Brand Storytelling:</a:t>
            </a:r>
            <a:r>
              <a:rPr lang="en-US" b="0" i="0" dirty="0">
                <a:effectLst/>
                <a:latin typeface="Times New Roman" panose="02020603050405020304" pitchFamily="18" charset="0"/>
                <a:cs typeface="Times New Roman" panose="02020603050405020304" pitchFamily="18" charset="0"/>
              </a:rPr>
              <a:t> The website design can be used to not only showcase your food offerings but also tell your brand story. You can use high-quality visuals, customer testimonials, or a dedicated "About Us" section to connect with your target audience on an emotional level. This brand storytelling can foster brand loyalty and create a sense of community around your food business.</a:t>
            </a:r>
          </a:p>
          <a:p>
            <a:pPr marL="457200" indent="-457200" algn="just">
              <a:lnSpc>
                <a:spcPct val="150000"/>
              </a:lnSpc>
              <a:buFont typeface="+mj-lt"/>
              <a:buAutoNum type="arabicPeriod" startAt="3"/>
            </a:pPr>
            <a:r>
              <a:rPr lang="en-US" b="1" i="0" dirty="0">
                <a:effectLst/>
                <a:latin typeface="Times New Roman" panose="02020603050405020304" pitchFamily="18" charset="0"/>
                <a:cs typeface="Times New Roman" panose="02020603050405020304" pitchFamily="18" charset="0"/>
              </a:rPr>
              <a:t>Streamlined Operations:</a:t>
            </a:r>
            <a:r>
              <a:rPr lang="en-US" b="0" i="0" dirty="0">
                <a:effectLst/>
                <a:latin typeface="Times New Roman" panose="02020603050405020304" pitchFamily="18" charset="0"/>
                <a:cs typeface="Times New Roman" panose="02020603050405020304" pitchFamily="18" charset="0"/>
              </a:rPr>
              <a:t> A well-designed website can streamline internal operations by simplifying order management and potentially reducing customer service inquiries.</a:t>
            </a:r>
          </a:p>
          <a:p>
            <a:pPr marL="457200" indent="-457200" algn="just">
              <a:lnSpc>
                <a:spcPct val="150000"/>
              </a:lnSpc>
              <a:buFont typeface="+mj-lt"/>
              <a:buAutoNum type="arabicPeriod" startAt="3"/>
            </a:pPr>
            <a:endParaRPr lang="en-US" b="0" i="0" dirty="0">
              <a:effectLst/>
              <a:latin typeface="Times New Roman" panose="02020603050405020304" pitchFamily="18" charset="0"/>
              <a:cs typeface="Times New Roman" panose="02020603050405020304" pitchFamily="18" charset="0"/>
            </a:endParaRPr>
          </a:p>
          <a:p>
            <a:pPr marL="457200" indent="-457200" algn="just">
              <a:lnSpc>
                <a:spcPct val="150000"/>
              </a:lnSpc>
              <a:buFont typeface="+mj-lt"/>
              <a:buAutoNum type="arabicPeriod" startAt="3"/>
            </a:pPr>
            <a:endParaRPr lang="en-US" b="0" i="0" dirty="0">
              <a:effectLst/>
              <a:latin typeface="Times New Roman" panose="02020603050405020304" pitchFamily="18" charset="0"/>
              <a:cs typeface="Times New Roman" panose="02020603050405020304" pitchFamily="18" charset="0"/>
            </a:endParaRPr>
          </a:p>
          <a:p>
            <a:pPr algn="just">
              <a:lnSpc>
                <a:spcPct val="150000"/>
              </a:lnSpc>
            </a:pPr>
            <a:endParaRPr lang="en-US" b="1" dirty="0">
              <a:latin typeface="Times New Roman" panose="02020603050405020304" pitchFamily="18" charset="0"/>
              <a:cs typeface="Times New Roman" panose="02020603050405020304" pitchFamily="18" charset="0"/>
            </a:endParaRPr>
          </a:p>
          <a:p>
            <a:pPr algn="just">
              <a:lnSpc>
                <a:spcPct val="150000"/>
              </a:lnSpc>
            </a:pPr>
            <a:endParaRPr lang="en-US" b="0" i="0" dirty="0">
              <a:effectLst/>
              <a:latin typeface="Times New Roman" panose="02020603050405020304" pitchFamily="18" charset="0"/>
              <a:cs typeface="Times New Roman" panose="02020603050405020304" pitchFamily="18" charset="0"/>
            </a:endParaRPr>
          </a:p>
          <a:p>
            <a:pPr algn="just">
              <a:lnSpc>
                <a:spcPct val="150000"/>
              </a:lnSpc>
            </a:pPr>
            <a:endParaRPr lang="en-US" dirty="0">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6FDF976C-7DC1-F554-14C0-B876FC360C95}"/>
              </a:ext>
            </a:extLst>
          </p:cNvPr>
          <p:cNvSpPr txBox="1"/>
          <p:nvPr/>
        </p:nvSpPr>
        <p:spPr>
          <a:xfrm>
            <a:off x="6431280" y="362861"/>
            <a:ext cx="1066800" cy="369332"/>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Page – 7</a:t>
            </a:r>
          </a:p>
        </p:txBody>
      </p:sp>
    </p:spTree>
    <p:extLst>
      <p:ext uri="{BB962C8B-B14F-4D97-AF65-F5344CB8AC3E}">
        <p14:creationId xmlns:p14="http://schemas.microsoft.com/office/powerpoint/2010/main" val="16300506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0A2E5A-9903-6079-5AC3-EE3C861522C1}"/>
            </a:ext>
          </a:extLst>
        </p:cNvPr>
        <p:cNvGrpSpPr/>
        <p:nvPr/>
      </p:nvGrpSpPr>
      <p:grpSpPr>
        <a:xfrm>
          <a:off x="0" y="0"/>
          <a:ext cx="0" cy="0"/>
          <a:chOff x="0" y="0"/>
          <a:chExt cx="0" cy="0"/>
        </a:xfrm>
      </p:grpSpPr>
      <p:sp>
        <p:nvSpPr>
          <p:cNvPr id="44" name="object 44">
            <a:extLst>
              <a:ext uri="{FF2B5EF4-FFF2-40B4-BE49-F238E27FC236}">
                <a16:creationId xmlns:a16="http://schemas.microsoft.com/office/drawing/2014/main" id="{DB1CBCD8-2495-B833-EF74-F32D9BE8A226}"/>
              </a:ext>
            </a:extLst>
          </p:cNvPr>
          <p:cNvSpPr/>
          <p:nvPr/>
        </p:nvSpPr>
        <p:spPr>
          <a:xfrm>
            <a:off x="304800" y="304799"/>
            <a:ext cx="7178040" cy="9464040"/>
          </a:xfrm>
          <a:custGeom>
            <a:avLst/>
            <a:gdLst/>
            <a:ahLst/>
            <a:cxnLst/>
            <a:rect l="l" t="t" r="r" b="b"/>
            <a:pathLst>
              <a:path w="7178040" h="9464040">
                <a:moveTo>
                  <a:pt x="7178027" y="12"/>
                </a:moveTo>
                <a:lnTo>
                  <a:pt x="7158228" y="12"/>
                </a:lnTo>
                <a:lnTo>
                  <a:pt x="7158228" y="19824"/>
                </a:lnTo>
                <a:lnTo>
                  <a:pt x="7158228" y="9445752"/>
                </a:lnTo>
                <a:lnTo>
                  <a:pt x="18275" y="9445752"/>
                </a:lnTo>
                <a:lnTo>
                  <a:pt x="18275" y="19824"/>
                </a:lnTo>
                <a:lnTo>
                  <a:pt x="7158228" y="19824"/>
                </a:lnTo>
                <a:lnTo>
                  <a:pt x="7158228" y="12"/>
                </a:lnTo>
                <a:lnTo>
                  <a:pt x="0" y="0"/>
                </a:lnTo>
                <a:lnTo>
                  <a:pt x="0" y="18288"/>
                </a:lnTo>
                <a:lnTo>
                  <a:pt x="0" y="19824"/>
                </a:lnTo>
                <a:lnTo>
                  <a:pt x="0" y="9445752"/>
                </a:lnTo>
                <a:lnTo>
                  <a:pt x="0" y="9464040"/>
                </a:lnTo>
                <a:lnTo>
                  <a:pt x="7158228" y="9464040"/>
                </a:lnTo>
                <a:lnTo>
                  <a:pt x="7178027" y="9464040"/>
                </a:lnTo>
                <a:lnTo>
                  <a:pt x="7178027" y="9445752"/>
                </a:lnTo>
                <a:lnTo>
                  <a:pt x="7178027" y="19824"/>
                </a:lnTo>
                <a:lnTo>
                  <a:pt x="7178027" y="18288"/>
                </a:lnTo>
                <a:lnTo>
                  <a:pt x="7178027" y="12"/>
                </a:lnTo>
                <a:close/>
              </a:path>
            </a:pathLst>
          </a:custGeom>
          <a:solidFill>
            <a:srgbClr val="000000"/>
          </a:solidFill>
        </p:spPr>
        <p:txBody>
          <a:bodyPr wrap="square" lIns="0" tIns="0" rIns="0" bIns="0" rtlCol="0"/>
          <a:lstStyle/>
          <a:p>
            <a:endParaRPr/>
          </a:p>
        </p:txBody>
      </p:sp>
      <p:sp>
        <p:nvSpPr>
          <p:cNvPr id="2" name="TextBox 1">
            <a:extLst>
              <a:ext uri="{FF2B5EF4-FFF2-40B4-BE49-F238E27FC236}">
                <a16:creationId xmlns:a16="http://schemas.microsoft.com/office/drawing/2014/main" id="{7CCBCD91-25D9-AA12-9F8D-960BF0D28508}"/>
              </a:ext>
            </a:extLst>
          </p:cNvPr>
          <p:cNvSpPr txBox="1"/>
          <p:nvPr/>
        </p:nvSpPr>
        <p:spPr>
          <a:xfrm>
            <a:off x="114300" y="888712"/>
            <a:ext cx="7543800" cy="584775"/>
          </a:xfrm>
          <a:prstGeom prst="rect">
            <a:avLst/>
          </a:prstGeom>
          <a:noFill/>
        </p:spPr>
        <p:txBody>
          <a:bodyPr wrap="square" rtlCol="0">
            <a:spAutoFit/>
          </a:bodyPr>
          <a:lstStyle/>
          <a:p>
            <a:pPr algn="ctr"/>
            <a:r>
              <a:rPr lang="en-IN" sz="3200" b="1" dirty="0">
                <a:latin typeface="Times New Roman" panose="02020603050405020304" pitchFamily="18" charset="0"/>
                <a:cs typeface="Times New Roman" panose="02020603050405020304" pitchFamily="18" charset="0"/>
              </a:rPr>
              <a:t>Problem definition &amp; Requirements</a:t>
            </a:r>
          </a:p>
        </p:txBody>
      </p:sp>
      <p:sp>
        <p:nvSpPr>
          <p:cNvPr id="3" name="TextBox 2">
            <a:extLst>
              <a:ext uri="{FF2B5EF4-FFF2-40B4-BE49-F238E27FC236}">
                <a16:creationId xmlns:a16="http://schemas.microsoft.com/office/drawing/2014/main" id="{39454CF7-0EF1-8922-7700-E7F4F43588CF}"/>
              </a:ext>
            </a:extLst>
          </p:cNvPr>
          <p:cNvSpPr txBox="1"/>
          <p:nvPr/>
        </p:nvSpPr>
        <p:spPr>
          <a:xfrm>
            <a:off x="685800" y="1752600"/>
            <a:ext cx="6400800" cy="7629268"/>
          </a:xfrm>
          <a:prstGeom prst="rect">
            <a:avLst/>
          </a:prstGeom>
          <a:noFill/>
        </p:spPr>
        <p:txBody>
          <a:bodyPr wrap="square" rtlCol="0">
            <a:spAutoFit/>
          </a:bodyPr>
          <a:lstStyle/>
          <a:p>
            <a:pPr marL="285750" indent="-285750" algn="just">
              <a:lnSpc>
                <a:spcPct val="150000"/>
              </a:lnSpc>
              <a:spcAft>
                <a:spcPts val="1800"/>
              </a:spcAft>
              <a:buFont typeface="Arial" panose="020B0604020202020204" pitchFamily="34" charset="0"/>
              <a:buChar char="•"/>
            </a:pPr>
            <a:r>
              <a:rPr lang="en-US" sz="2400" b="1" i="0" dirty="0">
                <a:effectLst/>
                <a:latin typeface="Times New Roman" panose="02020603050405020304" pitchFamily="18" charset="0"/>
                <a:cs typeface="Times New Roman" panose="02020603050405020304" pitchFamily="18" charset="0"/>
              </a:rPr>
              <a:t>Problem Definition</a:t>
            </a:r>
            <a:endParaRPr lang="en-US" b="0" i="0" dirty="0">
              <a:effectLst/>
              <a:latin typeface="Times New Roman" panose="02020603050405020304" pitchFamily="18" charset="0"/>
              <a:cs typeface="Times New Roman" panose="02020603050405020304" pitchFamily="18" charset="0"/>
            </a:endParaRPr>
          </a:p>
          <a:p>
            <a:pPr algn="just">
              <a:lnSpc>
                <a:spcPct val="150000"/>
              </a:lnSpc>
              <a:spcAft>
                <a:spcPts val="1800"/>
              </a:spcAft>
            </a:pPr>
            <a:r>
              <a:rPr lang="en-US" b="0" i="0" dirty="0">
                <a:effectLst/>
                <a:latin typeface="Times New Roman" panose="02020603050405020304" pitchFamily="18" charset="0"/>
                <a:cs typeface="Times New Roman" panose="02020603050405020304" pitchFamily="18" charset="0"/>
              </a:rPr>
              <a:t>While there are numerous websites showcasing Italian food, many lack a focus on user experience for mobile devices. Traditional website designs can be cluttered and difficult to navigate on smaller screens, making it frustrating for users seeking information about Italian cuisine.</a:t>
            </a:r>
          </a:p>
          <a:p>
            <a:pPr algn="just">
              <a:lnSpc>
                <a:spcPct val="150000"/>
              </a:lnSpc>
            </a:pPr>
            <a:r>
              <a:rPr lang="en-US" b="0" i="0" dirty="0">
                <a:effectLst/>
                <a:latin typeface="Times New Roman" panose="02020603050405020304" pitchFamily="18" charset="0"/>
                <a:cs typeface="Times New Roman" panose="02020603050405020304" pitchFamily="18" charset="0"/>
              </a:rPr>
              <a:t>There is a need for a website dedicated to Italian food that offers a </a:t>
            </a:r>
            <a:r>
              <a:rPr lang="en-US" b="1" i="0" dirty="0">
                <a:effectLst/>
                <a:latin typeface="Times New Roman" panose="02020603050405020304" pitchFamily="18" charset="0"/>
                <a:cs typeface="Times New Roman" panose="02020603050405020304" pitchFamily="18" charset="0"/>
              </a:rPr>
              <a:t>mobile-friendly and engaging experience</a:t>
            </a:r>
            <a:r>
              <a:rPr lang="en-US" b="0" i="0" dirty="0">
                <a:effectLst/>
                <a:latin typeface="Times New Roman" panose="02020603050405020304" pitchFamily="18" charset="0"/>
                <a:cs typeface="Times New Roman" panose="02020603050405020304" pitchFamily="18" charset="0"/>
              </a:rPr>
              <a:t>. This website should be </a:t>
            </a:r>
            <a:r>
              <a:rPr lang="en-US" b="1" i="0" dirty="0">
                <a:effectLst/>
                <a:latin typeface="Times New Roman" panose="02020603050405020304" pitchFamily="18" charset="0"/>
                <a:cs typeface="Times New Roman" panose="02020603050405020304" pitchFamily="18" charset="0"/>
              </a:rPr>
              <a:t>easy to navigate</a:t>
            </a:r>
            <a:r>
              <a:rPr lang="en-US" b="0" i="0" dirty="0">
                <a:effectLst/>
                <a:latin typeface="Times New Roman" panose="02020603050405020304" pitchFamily="18" charset="0"/>
                <a:cs typeface="Times New Roman" panose="02020603050405020304" pitchFamily="18" charset="0"/>
              </a:rPr>
              <a:t> and present information about Italian food in a compelling way, regardless of the device used to access it.</a:t>
            </a:r>
          </a:p>
          <a:p>
            <a:pPr algn="just">
              <a:lnSpc>
                <a:spcPct val="150000"/>
              </a:lnSpc>
            </a:pPr>
            <a:endParaRPr lang="en-US" dirty="0">
              <a:latin typeface="Times New Roman" panose="02020603050405020304" pitchFamily="18" charset="0"/>
              <a:cs typeface="Times New Roman" panose="02020603050405020304" pitchFamily="18" charset="0"/>
            </a:endParaRPr>
          </a:p>
          <a:p>
            <a:pPr marL="342900" indent="-342900" algn="just">
              <a:lnSpc>
                <a:spcPct val="150000"/>
              </a:lnSpc>
              <a:spcAft>
                <a:spcPts val="1200"/>
              </a:spcAft>
              <a:buFont typeface="Arial" panose="020B0604020202020204" pitchFamily="34" charset="0"/>
              <a:buChar char="•"/>
            </a:pPr>
            <a:r>
              <a:rPr lang="en-IN" sz="2400" b="1" dirty="0">
                <a:latin typeface="Times New Roman" panose="02020603050405020304" pitchFamily="18" charset="0"/>
                <a:cs typeface="Times New Roman" panose="02020603050405020304" pitchFamily="18" charset="0"/>
              </a:rPr>
              <a:t>Software Requirements</a:t>
            </a:r>
          </a:p>
          <a:p>
            <a:pPr marL="457200" indent="-457200" algn="just">
              <a:lnSpc>
                <a:spcPct val="150000"/>
              </a:lnSpc>
              <a:buFont typeface="+mj-lt"/>
              <a:buAutoNum type="arabicPeriod"/>
            </a:pPr>
            <a:r>
              <a:rPr lang="en-IN" sz="2000" b="1" dirty="0">
                <a:latin typeface="Times New Roman" panose="02020603050405020304" pitchFamily="18" charset="0"/>
                <a:cs typeface="Times New Roman" panose="02020603050405020304" pitchFamily="18" charset="0"/>
              </a:rPr>
              <a:t>Functional Requirements :- </a:t>
            </a:r>
          </a:p>
          <a:p>
            <a:pPr marL="800100" lvl="1" indent="-342900" algn="just">
              <a:lnSpc>
                <a:spcPct val="150000"/>
              </a:lnSpc>
              <a:buFont typeface="Arial" panose="020B0604020202020204" pitchFamily="34" charset="0"/>
              <a:buChar char="•"/>
            </a:pPr>
            <a:r>
              <a:rPr lang="en-US" b="0" i="0" dirty="0">
                <a:effectLst/>
                <a:latin typeface="Times New Roman" panose="02020603050405020304" pitchFamily="18" charset="0"/>
                <a:cs typeface="Times New Roman" panose="02020603050405020304" pitchFamily="18" charset="0"/>
              </a:rPr>
              <a:t>The website uses </a:t>
            </a:r>
            <a:r>
              <a:rPr lang="en-US" b="1" i="0" dirty="0">
                <a:effectLst/>
                <a:latin typeface="Times New Roman" panose="02020603050405020304" pitchFamily="18" charset="0"/>
                <a:cs typeface="Times New Roman" panose="02020603050405020304" pitchFamily="18" charset="0"/>
              </a:rPr>
              <a:t>HTML</a:t>
            </a:r>
            <a:r>
              <a:rPr lang="en-US" b="0" i="0" dirty="0">
                <a:effectLst/>
                <a:latin typeface="Times New Roman" panose="02020603050405020304" pitchFamily="18" charset="0"/>
                <a:cs typeface="Times New Roman" panose="02020603050405020304" pitchFamily="18" charset="0"/>
              </a:rPr>
              <a:t> to structure content and </a:t>
            </a:r>
            <a:r>
              <a:rPr lang="en-US" b="1" i="0" dirty="0">
                <a:effectLst/>
                <a:latin typeface="Times New Roman" panose="02020603050405020304" pitchFamily="18" charset="0"/>
                <a:cs typeface="Times New Roman" panose="02020603050405020304" pitchFamily="18" charset="0"/>
              </a:rPr>
              <a:t>CSS</a:t>
            </a:r>
            <a:r>
              <a:rPr lang="en-US" b="0" i="0" dirty="0">
                <a:effectLst/>
                <a:latin typeface="Times New Roman" panose="02020603050405020304" pitchFamily="18" charset="0"/>
                <a:cs typeface="Times New Roman" panose="02020603050405020304" pitchFamily="18" charset="0"/>
              </a:rPr>
              <a:t> for visual presentation.</a:t>
            </a:r>
          </a:p>
          <a:p>
            <a:pPr marL="800100" lvl="1" indent="-342900" algn="just">
              <a:lnSpc>
                <a:spcPct val="150000"/>
              </a:lnSpc>
              <a:buFont typeface="Arial" panose="020B0604020202020204" pitchFamily="34" charset="0"/>
              <a:buChar char="•"/>
            </a:pPr>
            <a:endParaRPr lang="en-IN"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F38B84CD-E91B-62B9-8785-14B2F89CAE7A}"/>
              </a:ext>
            </a:extLst>
          </p:cNvPr>
          <p:cNvSpPr txBox="1"/>
          <p:nvPr/>
        </p:nvSpPr>
        <p:spPr>
          <a:xfrm>
            <a:off x="6431280" y="362861"/>
            <a:ext cx="1066800" cy="381001"/>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Page - 8</a:t>
            </a:r>
          </a:p>
        </p:txBody>
      </p:sp>
    </p:spTree>
    <p:extLst>
      <p:ext uri="{BB962C8B-B14F-4D97-AF65-F5344CB8AC3E}">
        <p14:creationId xmlns:p14="http://schemas.microsoft.com/office/powerpoint/2010/main" val="20612503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0A2E5A-9903-6079-5AC3-EE3C861522C1}"/>
            </a:ext>
          </a:extLst>
        </p:cNvPr>
        <p:cNvGrpSpPr/>
        <p:nvPr/>
      </p:nvGrpSpPr>
      <p:grpSpPr>
        <a:xfrm>
          <a:off x="0" y="0"/>
          <a:ext cx="0" cy="0"/>
          <a:chOff x="0" y="0"/>
          <a:chExt cx="0" cy="0"/>
        </a:xfrm>
      </p:grpSpPr>
      <p:sp>
        <p:nvSpPr>
          <p:cNvPr id="44" name="object 44">
            <a:extLst>
              <a:ext uri="{FF2B5EF4-FFF2-40B4-BE49-F238E27FC236}">
                <a16:creationId xmlns:a16="http://schemas.microsoft.com/office/drawing/2014/main" id="{DB1CBCD8-2495-B833-EF74-F32D9BE8A226}"/>
              </a:ext>
            </a:extLst>
          </p:cNvPr>
          <p:cNvSpPr/>
          <p:nvPr/>
        </p:nvSpPr>
        <p:spPr>
          <a:xfrm>
            <a:off x="304800" y="304799"/>
            <a:ext cx="7178040" cy="9464040"/>
          </a:xfrm>
          <a:custGeom>
            <a:avLst/>
            <a:gdLst/>
            <a:ahLst/>
            <a:cxnLst/>
            <a:rect l="l" t="t" r="r" b="b"/>
            <a:pathLst>
              <a:path w="7178040" h="9464040">
                <a:moveTo>
                  <a:pt x="7178027" y="12"/>
                </a:moveTo>
                <a:lnTo>
                  <a:pt x="7158228" y="12"/>
                </a:lnTo>
                <a:lnTo>
                  <a:pt x="7158228" y="19824"/>
                </a:lnTo>
                <a:lnTo>
                  <a:pt x="7158228" y="9445752"/>
                </a:lnTo>
                <a:lnTo>
                  <a:pt x="18275" y="9445752"/>
                </a:lnTo>
                <a:lnTo>
                  <a:pt x="18275" y="19824"/>
                </a:lnTo>
                <a:lnTo>
                  <a:pt x="7158228" y="19824"/>
                </a:lnTo>
                <a:lnTo>
                  <a:pt x="7158228" y="12"/>
                </a:lnTo>
                <a:lnTo>
                  <a:pt x="0" y="0"/>
                </a:lnTo>
                <a:lnTo>
                  <a:pt x="0" y="18288"/>
                </a:lnTo>
                <a:lnTo>
                  <a:pt x="0" y="19824"/>
                </a:lnTo>
                <a:lnTo>
                  <a:pt x="0" y="9445752"/>
                </a:lnTo>
                <a:lnTo>
                  <a:pt x="0" y="9464040"/>
                </a:lnTo>
                <a:lnTo>
                  <a:pt x="7158228" y="9464040"/>
                </a:lnTo>
                <a:lnTo>
                  <a:pt x="7178027" y="9464040"/>
                </a:lnTo>
                <a:lnTo>
                  <a:pt x="7178027" y="9445752"/>
                </a:lnTo>
                <a:lnTo>
                  <a:pt x="7178027" y="19824"/>
                </a:lnTo>
                <a:lnTo>
                  <a:pt x="7178027" y="18288"/>
                </a:lnTo>
                <a:lnTo>
                  <a:pt x="7178027" y="12"/>
                </a:lnTo>
                <a:close/>
              </a:path>
            </a:pathLst>
          </a:custGeom>
          <a:solidFill>
            <a:srgbClr val="000000"/>
          </a:solidFill>
        </p:spPr>
        <p:txBody>
          <a:bodyPr wrap="square" lIns="0" tIns="0" rIns="0" bIns="0" rtlCol="0"/>
          <a:lstStyle/>
          <a:p>
            <a:endParaRPr/>
          </a:p>
        </p:txBody>
      </p:sp>
      <p:sp>
        <p:nvSpPr>
          <p:cNvPr id="3" name="TextBox 2">
            <a:extLst>
              <a:ext uri="{FF2B5EF4-FFF2-40B4-BE49-F238E27FC236}">
                <a16:creationId xmlns:a16="http://schemas.microsoft.com/office/drawing/2014/main" id="{39454CF7-0EF1-8922-7700-E7F4F43588CF}"/>
              </a:ext>
            </a:extLst>
          </p:cNvPr>
          <p:cNvSpPr txBox="1"/>
          <p:nvPr/>
        </p:nvSpPr>
        <p:spPr>
          <a:xfrm>
            <a:off x="685800" y="914400"/>
            <a:ext cx="6400800" cy="10522368"/>
          </a:xfrm>
          <a:prstGeom prst="rect">
            <a:avLst/>
          </a:prstGeom>
          <a:noFill/>
        </p:spPr>
        <p:txBody>
          <a:bodyPr wrap="square" rtlCol="0">
            <a:spAutoFit/>
          </a:bodyPr>
          <a:lstStyle/>
          <a:p>
            <a:pPr marL="742950" lvl="1" indent="-285750" algn="just">
              <a:lnSpc>
                <a:spcPct val="150000"/>
              </a:lnSpc>
              <a:buFont typeface="Arial" panose="020B0604020202020204" pitchFamily="34" charset="0"/>
              <a:buChar char="•"/>
            </a:pPr>
            <a:r>
              <a:rPr lang="en-US" b="0" i="0" dirty="0">
                <a:effectLst/>
                <a:latin typeface="Times New Roman" panose="02020603050405020304" pitchFamily="18" charset="0"/>
                <a:cs typeface="Times New Roman" panose="02020603050405020304" pitchFamily="18" charset="0"/>
              </a:rPr>
              <a:t>The website layout adapts (responds) to different screen sizes (desktop, mobile).</a:t>
            </a:r>
          </a:p>
          <a:p>
            <a:pPr marL="742950" lvl="1" indent="-285750" algn="just">
              <a:lnSpc>
                <a:spcPct val="150000"/>
              </a:lnSpc>
              <a:buFont typeface="Arial" panose="020B0604020202020204" pitchFamily="34" charset="0"/>
              <a:buChar char="•"/>
            </a:pPr>
            <a:r>
              <a:rPr lang="en-US" b="0" i="0" dirty="0">
                <a:effectLst/>
                <a:latin typeface="Times New Roman" panose="02020603050405020304" pitchFamily="18" charset="0"/>
                <a:cs typeface="Times New Roman" panose="02020603050405020304" pitchFamily="18" charset="0"/>
              </a:rPr>
              <a:t>Users can easily access information about Italian food (e.g., popular dishes, regional specialties, ingredients).</a:t>
            </a:r>
          </a:p>
          <a:p>
            <a:pPr marL="742950" lvl="1" indent="-285750" algn="just">
              <a:lnSpc>
                <a:spcPct val="150000"/>
              </a:lnSpc>
              <a:buFont typeface="Arial" panose="020B0604020202020204" pitchFamily="34" charset="0"/>
              <a:buChar char="•"/>
            </a:pPr>
            <a:r>
              <a:rPr lang="en-US" b="0" i="0" dirty="0">
                <a:effectLst/>
                <a:latin typeface="Times New Roman" panose="02020603050405020304" pitchFamily="18" charset="0"/>
                <a:cs typeface="Times New Roman" panose="02020603050405020304" pitchFamily="18" charset="0"/>
              </a:rPr>
              <a:t>High-quality images of Italian cuisine should be included and optimized for display on different devices.</a:t>
            </a:r>
          </a:p>
          <a:p>
            <a:pPr algn="just">
              <a:lnSpc>
                <a:spcPct val="150000"/>
              </a:lnSpc>
            </a:pPr>
            <a:endParaRPr lang="en-US" dirty="0">
              <a:latin typeface="Times New Roman" panose="02020603050405020304" pitchFamily="18" charset="0"/>
              <a:cs typeface="Times New Roman" panose="02020603050405020304" pitchFamily="18" charset="0"/>
            </a:endParaRPr>
          </a:p>
          <a:p>
            <a:pPr marL="457200" indent="-457200" algn="just">
              <a:lnSpc>
                <a:spcPct val="150000"/>
              </a:lnSpc>
              <a:buFont typeface="+mj-lt"/>
              <a:buAutoNum type="arabicPeriod" startAt="2"/>
            </a:pPr>
            <a:r>
              <a:rPr lang="en-US" sz="2000" b="1" i="0" dirty="0">
                <a:effectLst/>
                <a:latin typeface="Times New Roman" panose="02020603050405020304" pitchFamily="18" charset="0"/>
                <a:cs typeface="Times New Roman" panose="02020603050405020304" pitchFamily="18" charset="0"/>
              </a:rPr>
              <a:t>Non-Functional Requirements :- </a:t>
            </a:r>
          </a:p>
          <a:p>
            <a:pPr marL="742950" lvl="1" indent="-285750" algn="just">
              <a:lnSpc>
                <a:spcPct val="150000"/>
              </a:lnSpc>
              <a:buFont typeface="Arial" panose="020B0604020202020204" pitchFamily="34" charset="0"/>
              <a:buChar char="•"/>
            </a:pPr>
            <a:r>
              <a:rPr lang="en-US" b="0" i="0" dirty="0">
                <a:effectLst/>
                <a:latin typeface="Times New Roman" panose="02020603050405020304" pitchFamily="18" charset="0"/>
                <a:cs typeface="Times New Roman" panose="02020603050405020304" pitchFamily="18" charset="0"/>
              </a:rPr>
              <a:t>The website should be visually appealing and evoke the essence of Italian food culture.</a:t>
            </a:r>
          </a:p>
          <a:p>
            <a:pPr marL="742950" lvl="1" indent="-285750" algn="just">
              <a:lnSpc>
                <a:spcPct val="150000"/>
              </a:lnSpc>
              <a:buFont typeface="Arial" panose="020B0604020202020204" pitchFamily="34" charset="0"/>
              <a:buChar char="•"/>
            </a:pPr>
            <a:r>
              <a:rPr lang="en-US" b="0" i="0" dirty="0">
                <a:effectLst/>
                <a:latin typeface="Times New Roman" panose="02020603050405020304" pitchFamily="18" charset="0"/>
                <a:cs typeface="Times New Roman" panose="02020603050405020304" pitchFamily="18" charset="0"/>
              </a:rPr>
              <a:t>The website should load quickly and efficiently, ensuring a smooth user experience.</a:t>
            </a:r>
          </a:p>
          <a:p>
            <a:pPr marL="742950" lvl="1" indent="-285750" algn="just">
              <a:lnSpc>
                <a:spcPct val="150000"/>
              </a:lnSpc>
              <a:buFont typeface="Arial" panose="020B0604020202020204" pitchFamily="34" charset="0"/>
              <a:buChar char="•"/>
            </a:pPr>
            <a:r>
              <a:rPr lang="en-US" b="0" i="0" dirty="0">
                <a:effectLst/>
                <a:latin typeface="Times New Roman" panose="02020603050405020304" pitchFamily="18" charset="0"/>
                <a:cs typeface="Times New Roman" panose="02020603050405020304" pitchFamily="18" charset="0"/>
              </a:rPr>
              <a:t>The website code should be well-organized, commented, and maintainable for future updates.</a:t>
            </a:r>
          </a:p>
          <a:p>
            <a:pPr algn="just">
              <a:lnSpc>
                <a:spcPct val="150000"/>
              </a:lnSpc>
            </a:pPr>
            <a:endParaRPr lang="en-US" dirty="0">
              <a:latin typeface="Times New Roman" panose="02020603050405020304" pitchFamily="18" charset="0"/>
              <a:cs typeface="Times New Roman" panose="02020603050405020304" pitchFamily="18" charset="0"/>
            </a:endParaRPr>
          </a:p>
          <a:p>
            <a:pPr marL="342900" indent="-342900" algn="just">
              <a:lnSpc>
                <a:spcPct val="150000"/>
              </a:lnSpc>
              <a:buFont typeface="Arial" panose="020B0604020202020204" pitchFamily="34" charset="0"/>
              <a:buChar char="•"/>
            </a:pPr>
            <a:r>
              <a:rPr lang="en-US" sz="2400" b="1" dirty="0">
                <a:latin typeface="Times New Roman" panose="02020603050405020304" pitchFamily="18" charset="0"/>
                <a:cs typeface="Times New Roman" panose="02020603050405020304" pitchFamily="18" charset="0"/>
              </a:rPr>
              <a:t>Hardware Requirements</a:t>
            </a:r>
          </a:p>
          <a:p>
            <a:pPr marL="914400" lvl="1" indent="-457200" algn="just">
              <a:lnSpc>
                <a:spcPct val="150000"/>
              </a:lnSpc>
              <a:spcBef>
                <a:spcPts val="1800"/>
              </a:spcBef>
              <a:buFont typeface="+mj-lt"/>
              <a:buAutoNum type="arabicPeriod"/>
            </a:pPr>
            <a:r>
              <a:rPr lang="en-US" b="0" i="0" dirty="0">
                <a:effectLst/>
                <a:latin typeface="Times New Roman" panose="02020603050405020304" pitchFamily="18" charset="0"/>
                <a:cs typeface="Times New Roman" panose="02020603050405020304" pitchFamily="18" charset="0"/>
              </a:rPr>
              <a:t>Any device with a web browser and internet connection can access the website.</a:t>
            </a:r>
          </a:p>
          <a:p>
            <a:pPr marL="457200" indent="-457200" algn="just">
              <a:lnSpc>
                <a:spcPct val="150000"/>
              </a:lnSpc>
              <a:buFont typeface="+mj-lt"/>
              <a:buAutoNum type="arabicPeriod"/>
            </a:pPr>
            <a:endParaRPr lang="en-US" sz="2000" b="1" i="0" dirty="0">
              <a:effectLst/>
              <a:latin typeface="Times New Roman" panose="02020603050405020304" pitchFamily="18" charset="0"/>
              <a:cs typeface="Times New Roman" panose="02020603050405020304" pitchFamily="18" charset="0"/>
            </a:endParaRPr>
          </a:p>
          <a:p>
            <a:pPr marL="742950" lvl="1" indent="-285750" algn="just">
              <a:lnSpc>
                <a:spcPct val="150000"/>
              </a:lnSpc>
              <a:buFont typeface="Arial" panose="020B0604020202020204" pitchFamily="34" charset="0"/>
              <a:buChar char="•"/>
            </a:pPr>
            <a:endParaRPr lang="en-US" b="0" i="0" dirty="0">
              <a:effectLst/>
              <a:latin typeface="Times New Roman" panose="02020603050405020304" pitchFamily="18" charset="0"/>
              <a:cs typeface="Times New Roman" panose="02020603050405020304" pitchFamily="18" charset="0"/>
            </a:endParaRPr>
          </a:p>
          <a:p>
            <a:pPr marL="457200" indent="-457200" algn="just">
              <a:lnSpc>
                <a:spcPct val="150000"/>
              </a:lnSpc>
              <a:buFont typeface="+mj-lt"/>
              <a:buAutoNum type="arabicPeriod" startAt="2"/>
            </a:pPr>
            <a:endParaRPr lang="en-US" sz="2000" b="1" i="0" dirty="0">
              <a:effectLst/>
              <a:latin typeface="Times New Roman" panose="02020603050405020304" pitchFamily="18" charset="0"/>
              <a:cs typeface="Times New Roman" panose="02020603050405020304" pitchFamily="18" charset="0"/>
            </a:endParaRPr>
          </a:p>
          <a:p>
            <a:pPr marL="742950" lvl="1" indent="-285750" algn="just">
              <a:lnSpc>
                <a:spcPct val="150000"/>
              </a:lnSpc>
              <a:buFont typeface="Arial" panose="020B0604020202020204" pitchFamily="34" charset="0"/>
              <a:buChar char="•"/>
            </a:pPr>
            <a:endParaRPr lang="en-US" b="0" i="0" dirty="0">
              <a:effectLst/>
              <a:latin typeface="Times New Roman" panose="02020603050405020304" pitchFamily="18" charset="0"/>
              <a:cs typeface="Times New Roman" panose="02020603050405020304" pitchFamily="18" charset="0"/>
            </a:endParaRPr>
          </a:p>
          <a:p>
            <a:pPr marL="800100" lvl="1" indent="-342900" algn="just">
              <a:lnSpc>
                <a:spcPct val="150000"/>
              </a:lnSpc>
              <a:buFont typeface="Arial" panose="020B0604020202020204" pitchFamily="34" charset="0"/>
              <a:buChar char="•"/>
            </a:pPr>
            <a:endParaRPr lang="en-US" b="0" i="0" dirty="0">
              <a:effectLst/>
              <a:latin typeface="Times New Roman" panose="02020603050405020304" pitchFamily="18" charset="0"/>
              <a:cs typeface="Times New Roman" panose="02020603050405020304" pitchFamily="18" charset="0"/>
            </a:endParaRPr>
          </a:p>
          <a:p>
            <a:pPr marL="800100" lvl="1" indent="-342900" algn="just">
              <a:lnSpc>
                <a:spcPct val="150000"/>
              </a:lnSpc>
              <a:buFont typeface="Arial" panose="020B0604020202020204" pitchFamily="34" charset="0"/>
              <a:buChar char="•"/>
            </a:pPr>
            <a:endParaRPr lang="en-IN" dirty="0">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6B3F7608-7113-2F24-64B7-D34D586B3AA1}"/>
              </a:ext>
            </a:extLst>
          </p:cNvPr>
          <p:cNvSpPr txBox="1"/>
          <p:nvPr/>
        </p:nvSpPr>
        <p:spPr>
          <a:xfrm>
            <a:off x="6431280" y="362861"/>
            <a:ext cx="1066800" cy="381001"/>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Page - 9</a:t>
            </a:r>
          </a:p>
        </p:txBody>
      </p:sp>
    </p:spTree>
    <p:extLst>
      <p:ext uri="{BB962C8B-B14F-4D97-AF65-F5344CB8AC3E}">
        <p14:creationId xmlns:p14="http://schemas.microsoft.com/office/powerpoint/2010/main" val="277060166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599</TotalTime>
  <Words>2356</Words>
  <Application>Microsoft Office PowerPoint</Application>
  <PresentationFormat>Custom</PresentationFormat>
  <Paragraphs>240</Paragraphs>
  <Slides>33</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33</vt:i4>
      </vt:variant>
    </vt:vector>
  </HeadingPairs>
  <TitlesOfParts>
    <vt:vector size="38" baseType="lpstr">
      <vt:lpstr>Arial</vt:lpstr>
      <vt:lpstr>Calibri</vt:lpstr>
      <vt:lpstr>Google Sans</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fee rubrics.pdf</dc:title>
  <dc:creator>Vansh Garg</dc:creator>
  <cp:lastModifiedBy>Vansh Garg</cp:lastModifiedBy>
  <cp:revision>3</cp:revision>
  <dcterms:created xsi:type="dcterms:W3CDTF">2024-03-06T14:10:09Z</dcterms:created>
  <dcterms:modified xsi:type="dcterms:W3CDTF">2024-03-15T03:57:57Z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2024-03-06T00:00:00Z</vt:filetime>
  </property>
  <property fmtid="{D5CDD505-2E9C-101B-9397-08002B2CF9AE}" pid="3" name="LastSaved">
    <vt:filetime>2024-03-06T00:00:00Z</vt:filetime>
  </property>
</Properties>
</file>